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97" r:id="rId2"/>
    <p:sldId id="256" r:id="rId3"/>
    <p:sldId id="295" r:id="rId4"/>
    <p:sldId id="258" r:id="rId5"/>
    <p:sldId id="259" r:id="rId6"/>
    <p:sldId id="260" r:id="rId7"/>
    <p:sldId id="267" r:id="rId8"/>
    <p:sldId id="266" r:id="rId9"/>
    <p:sldId id="263" r:id="rId10"/>
    <p:sldId id="302" r:id="rId11"/>
    <p:sldId id="273" r:id="rId12"/>
    <p:sldId id="308" r:id="rId13"/>
    <p:sldId id="299" r:id="rId14"/>
    <p:sldId id="307" r:id="rId15"/>
    <p:sldId id="305" r:id="rId16"/>
    <p:sldId id="300" r:id="rId17"/>
    <p:sldId id="301" r:id="rId18"/>
    <p:sldId id="303" r:id="rId19"/>
    <p:sldId id="298" r:id="rId20"/>
    <p:sldId id="274" r:id="rId21"/>
    <p:sldId id="310" r:id="rId22"/>
    <p:sldId id="257" r:id="rId23"/>
    <p:sldId id="306" r:id="rId24"/>
    <p:sldId id="294" r:id="rId25"/>
    <p:sldId id="304" r:id="rId26"/>
    <p:sldId id="289" r:id="rId27"/>
    <p:sldId id="271" r:id="rId28"/>
    <p:sldId id="285" r:id="rId29"/>
    <p:sldId id="280" r:id="rId30"/>
    <p:sldId id="293" r:id="rId31"/>
    <p:sldId id="277" r:id="rId32"/>
    <p:sldId id="292" r:id="rId33"/>
    <p:sldId id="261" r:id="rId34"/>
    <p:sldId id="276" r:id="rId35"/>
    <p:sldId id="279" r:id="rId36"/>
    <p:sldId id="296"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1CADE4"/>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0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jpg>
</file>

<file path=ppt/media/image24.png>
</file>

<file path=ppt/media/image25.jpg>
</file>

<file path=ppt/media/image26.jpg>
</file>

<file path=ppt/media/image27.jpg>
</file>

<file path=ppt/media/image3.jpg>
</file>

<file path=ppt/media/image4.jp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de-DE" smtClean="0"/>
              <a:t>Titelmasterformat durch Klicken bearbeiten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5A61015F-7CC6-4D0A-9D87-873EA4C304CC}" type="datetimeFigureOut">
              <a:rPr lang="en-US" dirty="0"/>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102412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de-DE" smtClean="0"/>
              <a:t>Formatvorlagen des Textmasters bearbeiten</a:t>
            </a:r>
          </a:p>
        </p:txBody>
      </p:sp>
      <p:sp>
        <p:nvSpPr>
          <p:cNvPr id="6" name="Content Placeholder 5"/>
          <p:cNvSpPr>
            <a:spLocks noGrp="1"/>
          </p:cNvSpPr>
          <p:nvPr>
            <p:ph sz="quarter" idx="4"/>
          </p:nvPr>
        </p:nvSpPr>
        <p:spPr>
          <a:xfrm>
            <a:off x="599088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6/16/2021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6/16/2021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6/16/2021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de-DE" smtClean="0"/>
              <a:t>Titelmasterformat durch Klicken bearbeiten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05C68B11-C5A8-448C-8CE9-B1A273C79CFC}" type="datetimeFigureOut">
              <a:rPr lang="en-US" dirty="0"/>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C7616CA0-919D-4A49-9C8A-62FDFB3A5183}" type="datetimeFigureOut">
              <a:rPr lang="en-US" dirty="0"/>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6/16/2021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‹Nr.›</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Booking_Rates.html"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ADR_Adults.html" TargetMode="Externa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hyperlink" Target="ADR_Families.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Deposit_Travel.html" TargetMode="Externa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hyperlink" Target="Deposit_Cancellation.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Cancel_Rates.html"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Travel_Rates_Adults_Kids.html"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Travel_Rates_Adults_Kids.html" TargetMode="Externa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Families.html"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hyperlink" Target="https://arxiv.org/abs/1106.1813"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sz="2800" cap="all" dirty="0" smtClean="0">
                <a:latin typeface="+mj-lt"/>
              </a:rPr>
              <a:t>Diana Jaffé</a:t>
            </a:r>
            <a:r>
              <a:rPr lang="de-DE" dirty="0" smtClean="0"/>
              <a:t/>
            </a:r>
            <a:br>
              <a:rPr lang="de-DE" dirty="0" smtClean="0"/>
            </a:br>
            <a:r>
              <a:rPr lang="de-DE" dirty="0" smtClean="0"/>
              <a:t>Code Academy</a:t>
            </a:r>
          </a:p>
          <a:p>
            <a:r>
              <a:rPr lang="de-DE" dirty="0" smtClean="0"/>
              <a:t>June 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1" b="16451"/>
          <a:stretch/>
        </p:blipFill>
        <p:spPr>
          <a:xfrm>
            <a:off x="0" y="-1309041"/>
            <a:ext cx="12199216" cy="6015795"/>
          </a:xfrm>
          <a:prstGeom prst="rect">
            <a:avLst/>
          </a:prstGeom>
        </p:spPr>
      </p:pic>
    </p:spTree>
    <p:extLst>
      <p:ext uri="{BB962C8B-B14F-4D97-AF65-F5344CB8AC3E}">
        <p14:creationId xmlns:p14="http://schemas.microsoft.com/office/powerpoint/2010/main" val="15231307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KPI</a:t>
            </a:r>
            <a:endParaRPr lang="de-DE" dirty="0"/>
          </a:p>
        </p:txBody>
      </p:sp>
      <p:sp>
        <p:nvSpPr>
          <p:cNvPr id="3" name="Inhaltsplatzhalter 2"/>
          <p:cNvSpPr>
            <a:spLocks noGrp="1"/>
          </p:cNvSpPr>
          <p:nvPr>
            <p:ph idx="1"/>
          </p:nvPr>
        </p:nvSpPr>
        <p:spPr>
          <a:xfrm>
            <a:off x="1024128" y="2286000"/>
            <a:ext cx="9804293" cy="4143676"/>
          </a:xfrm>
        </p:spPr>
        <p:txBody>
          <a:bodyPr>
            <a:normAutofit/>
          </a:bodyPr>
          <a:lstStyle/>
          <a:p>
            <a:pPr marL="182563" indent="-182563">
              <a:buFont typeface="Arial" panose="020B0604020202020204" pitchFamily="34" charset="0"/>
              <a:buChar char="•"/>
            </a:pPr>
            <a:r>
              <a:rPr lang="de-DE" dirty="0" err="1" smtClean="0"/>
              <a:t>Everything</a:t>
            </a:r>
            <a:r>
              <a:rPr lang="de-DE" dirty="0" smtClean="0"/>
              <a:t> </a:t>
            </a:r>
            <a:r>
              <a:rPr lang="de-DE" dirty="0" err="1" smtClean="0"/>
              <a:t>is</a:t>
            </a:r>
            <a:r>
              <a:rPr lang="de-DE" dirty="0" smtClean="0"/>
              <a:t> </a:t>
            </a:r>
            <a:r>
              <a:rPr lang="de-DE" dirty="0" err="1" smtClean="0"/>
              <a:t>interesting</a:t>
            </a:r>
            <a:r>
              <a:rPr lang="de-DE" dirty="0" smtClean="0"/>
              <a:t>.</a:t>
            </a:r>
          </a:p>
          <a:p>
            <a:pPr marL="182563" indent="-182563">
              <a:buFont typeface="Arial" panose="020B0604020202020204" pitchFamily="34" charset="0"/>
              <a:buChar char="•"/>
            </a:pPr>
            <a:r>
              <a:rPr lang="de-DE" sz="2200" dirty="0" err="1" smtClean="0"/>
              <a:t>Especially</a:t>
            </a:r>
            <a:r>
              <a:rPr lang="de-DE" sz="2200" dirty="0" smtClean="0"/>
              <a:t> </a:t>
            </a:r>
            <a:r>
              <a:rPr lang="de-DE" sz="2200" dirty="0" err="1" smtClean="0"/>
              <a:t>people‘s</a:t>
            </a:r>
            <a:r>
              <a:rPr lang="de-DE" sz="2200" dirty="0" smtClean="0"/>
              <a:t> </a:t>
            </a:r>
            <a:r>
              <a:rPr lang="de-DE" sz="2200" dirty="0" err="1" smtClean="0"/>
              <a:t>behavior</a:t>
            </a:r>
            <a:r>
              <a:rPr lang="de-DE" sz="2200" dirty="0" smtClean="0"/>
              <a:t>.</a:t>
            </a:r>
            <a:endParaRPr lang="en-US" sz="2200" dirty="0"/>
          </a:p>
        </p:txBody>
      </p:sp>
    </p:spTree>
    <p:extLst>
      <p:ext uri="{BB962C8B-B14F-4D97-AF65-F5344CB8AC3E}">
        <p14:creationId xmlns:p14="http://schemas.microsoft.com/office/powerpoint/2010/main" val="3982137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1000" y="1422374"/>
            <a:ext cx="6750000" cy="5400000"/>
          </a:xfrm>
          <a:prstGeom prst="rect">
            <a:avLst/>
          </a:prstGeom>
        </p:spPr>
      </p:pic>
      <p:sp>
        <p:nvSpPr>
          <p:cNvPr id="2" name="Titel 1"/>
          <p:cNvSpPr>
            <a:spLocks noGrp="1"/>
          </p:cNvSpPr>
          <p:nvPr>
            <p:ph type="title"/>
          </p:nvPr>
        </p:nvSpPr>
        <p:spPr/>
        <p:txBody>
          <a:bodyPr/>
          <a:lstStyle/>
          <a:p>
            <a:r>
              <a:rPr lang="de-DE" dirty="0" smtClean="0"/>
              <a:t>Data </a:t>
            </a:r>
            <a:r>
              <a:rPr lang="de-DE" dirty="0" err="1" smtClean="0"/>
              <a:t>structure</a:t>
            </a:r>
            <a:endParaRPr lang="de-DE" dirty="0"/>
          </a:p>
        </p:txBody>
      </p:sp>
    </p:spTree>
    <p:extLst>
      <p:ext uri="{BB962C8B-B14F-4D97-AF65-F5344CB8AC3E}">
        <p14:creationId xmlns:p14="http://schemas.microsoft.com/office/powerpoint/2010/main" val="29332989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Findings</a:t>
            </a:r>
            <a:endParaRPr lang="de-DE" dirty="0"/>
          </a:p>
        </p:txBody>
      </p:sp>
      <p:sp>
        <p:nvSpPr>
          <p:cNvPr id="3" name="Inhaltsplatzhalter 2"/>
          <p:cNvSpPr>
            <a:spLocks noGrp="1"/>
          </p:cNvSpPr>
          <p:nvPr>
            <p:ph idx="1"/>
          </p:nvPr>
        </p:nvSpPr>
        <p:spPr>
          <a:xfrm>
            <a:off x="1024128" y="2286000"/>
            <a:ext cx="9804293" cy="4143676"/>
          </a:xfrm>
        </p:spPr>
        <p:txBody>
          <a:bodyPr>
            <a:normAutofit/>
          </a:bodyPr>
          <a:lstStyle/>
          <a:p>
            <a:pPr marL="182563" indent="-182563">
              <a:buFont typeface="Arial" panose="020B0604020202020204" pitchFamily="34" charset="0"/>
              <a:buChar char="•"/>
            </a:pPr>
            <a:r>
              <a:rPr lang="de-DE" dirty="0" smtClean="0"/>
              <a:t>The </a:t>
            </a:r>
            <a:r>
              <a:rPr lang="de-DE" dirty="0" err="1" smtClean="0"/>
              <a:t>guests</a:t>
            </a:r>
            <a:r>
              <a:rPr lang="de-DE" dirty="0" smtClean="0"/>
              <a:t> </a:t>
            </a:r>
            <a:r>
              <a:rPr lang="de-DE" dirty="0" err="1" smtClean="0"/>
              <a:t>of</a:t>
            </a:r>
            <a:r>
              <a:rPr lang="de-DE" dirty="0" smtClean="0"/>
              <a:t> </a:t>
            </a:r>
            <a:r>
              <a:rPr lang="de-DE" dirty="0" err="1" smtClean="0"/>
              <a:t>the</a:t>
            </a:r>
            <a:r>
              <a:rPr lang="de-DE" dirty="0" smtClean="0"/>
              <a:t> 2 </a:t>
            </a:r>
            <a:r>
              <a:rPr lang="de-DE" dirty="0" err="1" smtClean="0"/>
              <a:t>hotels</a:t>
            </a:r>
            <a:r>
              <a:rPr lang="de-DE" dirty="0" smtClean="0"/>
              <a:t> </a:t>
            </a:r>
            <a:r>
              <a:rPr lang="de-DE" dirty="0" err="1" smtClean="0"/>
              <a:t>originate</a:t>
            </a:r>
            <a:r>
              <a:rPr lang="de-DE" dirty="0" smtClean="0"/>
              <a:t> </a:t>
            </a:r>
            <a:r>
              <a:rPr lang="de-DE" dirty="0" err="1" smtClean="0"/>
              <a:t>from</a:t>
            </a:r>
            <a:r>
              <a:rPr lang="de-DE" dirty="0" smtClean="0"/>
              <a:t> 178 countries!</a:t>
            </a:r>
          </a:p>
          <a:p>
            <a:pPr marL="182563" indent="-182563">
              <a:buFont typeface="Arial" panose="020B0604020202020204" pitchFamily="34" charset="0"/>
              <a:buChar char="•"/>
            </a:pPr>
            <a:endParaRPr lang="de-DE" dirty="0"/>
          </a:p>
          <a:p>
            <a:pPr marL="182563" indent="-182563">
              <a:buFont typeface="Arial" panose="020B0604020202020204" pitchFamily="34" charset="0"/>
              <a:buChar char="•"/>
            </a:pPr>
            <a:r>
              <a:rPr lang="de-DE" dirty="0" err="1" smtClean="0"/>
              <a:t>It‘s</a:t>
            </a:r>
            <a:r>
              <a:rPr lang="de-DE" dirty="0" smtClean="0"/>
              <a:t> </a:t>
            </a:r>
            <a:r>
              <a:rPr lang="de-DE" dirty="0" err="1" smtClean="0"/>
              <a:t>surprising</a:t>
            </a:r>
            <a:r>
              <a:rPr lang="de-DE" dirty="0" smtClean="0"/>
              <a:t> </a:t>
            </a:r>
            <a:r>
              <a:rPr lang="de-DE" dirty="0" err="1" smtClean="0"/>
              <a:t>how</a:t>
            </a:r>
            <a:r>
              <a:rPr lang="de-DE" dirty="0" smtClean="0"/>
              <a:t> </a:t>
            </a:r>
            <a:r>
              <a:rPr lang="de-DE" dirty="0" err="1" smtClean="0"/>
              <a:t>buggy</a:t>
            </a:r>
            <a:r>
              <a:rPr lang="de-DE" dirty="0" smtClean="0"/>
              <a:t> </a:t>
            </a:r>
            <a:r>
              <a:rPr lang="de-DE" dirty="0" err="1" smtClean="0"/>
              <a:t>many</a:t>
            </a:r>
            <a:r>
              <a:rPr lang="de-DE" dirty="0" smtClean="0"/>
              <a:t> </a:t>
            </a:r>
            <a:r>
              <a:rPr lang="de-DE" dirty="0" err="1" smtClean="0"/>
              <a:t>published</a:t>
            </a:r>
            <a:r>
              <a:rPr lang="de-DE" dirty="0" smtClean="0"/>
              <a:t> </a:t>
            </a:r>
            <a:r>
              <a:rPr lang="de-DE" dirty="0" err="1" smtClean="0"/>
              <a:t>data</a:t>
            </a:r>
            <a:r>
              <a:rPr lang="de-DE" dirty="0" smtClean="0"/>
              <a:t> </a:t>
            </a:r>
            <a:r>
              <a:rPr lang="de-DE" dirty="0" err="1" smtClean="0"/>
              <a:t>explorations</a:t>
            </a:r>
            <a:r>
              <a:rPr lang="de-DE" dirty="0" smtClean="0"/>
              <a:t> </a:t>
            </a:r>
            <a:r>
              <a:rPr lang="de-DE" dirty="0" err="1" smtClean="0"/>
              <a:t>and</a:t>
            </a:r>
            <a:r>
              <a:rPr lang="de-DE" dirty="0" smtClean="0"/>
              <a:t> </a:t>
            </a:r>
            <a:r>
              <a:rPr lang="de-DE" dirty="0" err="1" smtClean="0"/>
              <a:t>machine</a:t>
            </a:r>
            <a:r>
              <a:rPr lang="de-DE" dirty="0" smtClean="0"/>
              <a:t> </a:t>
            </a:r>
            <a:r>
              <a:rPr lang="de-DE" dirty="0" err="1" smtClean="0"/>
              <a:t>learning</a:t>
            </a:r>
            <a:r>
              <a:rPr lang="de-DE" dirty="0" smtClean="0"/>
              <a:t> </a:t>
            </a:r>
            <a:r>
              <a:rPr lang="de-DE" dirty="0" err="1" smtClean="0"/>
              <a:t>codes</a:t>
            </a:r>
            <a:r>
              <a:rPr lang="de-DE" dirty="0" smtClean="0"/>
              <a:t> </a:t>
            </a:r>
            <a:r>
              <a:rPr lang="de-DE" dirty="0" err="1" smtClean="0"/>
              <a:t>are</a:t>
            </a:r>
            <a:r>
              <a:rPr lang="de-DE" dirty="0" smtClean="0"/>
              <a:t>! </a:t>
            </a:r>
            <a:br>
              <a:rPr lang="de-DE" dirty="0" smtClean="0"/>
            </a:br>
            <a:r>
              <a:rPr lang="de-DE" dirty="0" err="1" smtClean="0"/>
              <a:t>And</a:t>
            </a:r>
            <a:r>
              <a:rPr lang="de-DE" dirty="0" smtClean="0"/>
              <a:t> </a:t>
            </a:r>
            <a:r>
              <a:rPr lang="de-DE" dirty="0" err="1" smtClean="0"/>
              <a:t>some</a:t>
            </a:r>
            <a:r>
              <a:rPr lang="de-DE" dirty="0" smtClean="0"/>
              <a:t> </a:t>
            </a:r>
            <a:r>
              <a:rPr lang="de-DE" dirty="0" err="1" smtClean="0"/>
              <a:t>of</a:t>
            </a:r>
            <a:r>
              <a:rPr lang="de-DE" dirty="0" smtClean="0"/>
              <a:t> </a:t>
            </a:r>
            <a:r>
              <a:rPr lang="de-DE" dirty="0" err="1" smtClean="0"/>
              <a:t>the</a:t>
            </a:r>
            <a:r>
              <a:rPr lang="de-DE" dirty="0" smtClean="0"/>
              <a:t> </a:t>
            </a:r>
            <a:r>
              <a:rPr lang="de-DE" dirty="0" err="1" smtClean="0"/>
              <a:t>publishers</a:t>
            </a:r>
            <a:r>
              <a:rPr lang="de-DE" dirty="0" smtClean="0"/>
              <a:t> </a:t>
            </a:r>
            <a:r>
              <a:rPr lang="de-DE" dirty="0" err="1" smtClean="0"/>
              <a:t>look</a:t>
            </a:r>
            <a:r>
              <a:rPr lang="de-DE" dirty="0" smtClean="0"/>
              <a:t> so professional </a:t>
            </a:r>
            <a:r>
              <a:rPr lang="de-DE" dirty="0" err="1" smtClean="0"/>
              <a:t>that</a:t>
            </a:r>
            <a:r>
              <a:rPr lang="de-DE" dirty="0" smtClean="0"/>
              <a:t> </a:t>
            </a:r>
            <a:r>
              <a:rPr lang="de-DE" dirty="0" err="1" smtClean="0"/>
              <a:t>you</a:t>
            </a:r>
            <a:r>
              <a:rPr lang="de-DE" dirty="0" smtClean="0"/>
              <a:t> </a:t>
            </a:r>
            <a:r>
              <a:rPr lang="de-DE" dirty="0" err="1" smtClean="0"/>
              <a:t>would</a:t>
            </a:r>
            <a:r>
              <a:rPr lang="de-DE" dirty="0"/>
              <a:t> </a:t>
            </a:r>
            <a:r>
              <a:rPr lang="de-DE" dirty="0" smtClean="0"/>
              <a:t>not </a:t>
            </a:r>
            <a:r>
              <a:rPr lang="de-DE" dirty="0" err="1" smtClean="0"/>
              <a:t>doubt</a:t>
            </a:r>
            <a:r>
              <a:rPr lang="de-DE" dirty="0" smtClean="0"/>
              <a:t> </a:t>
            </a:r>
            <a:r>
              <a:rPr lang="de-DE" dirty="0" err="1" smtClean="0"/>
              <a:t>what</a:t>
            </a:r>
            <a:r>
              <a:rPr lang="de-DE" dirty="0" smtClean="0"/>
              <a:t> </a:t>
            </a:r>
            <a:r>
              <a:rPr lang="de-DE" dirty="0" err="1" smtClean="0"/>
              <a:t>they</a:t>
            </a:r>
            <a:r>
              <a:rPr lang="de-DE" dirty="0" smtClean="0"/>
              <a:t> </a:t>
            </a:r>
            <a:r>
              <a:rPr lang="de-DE" dirty="0" err="1" smtClean="0"/>
              <a:t>write</a:t>
            </a:r>
            <a:r>
              <a:rPr lang="de-DE" dirty="0"/>
              <a:t> </a:t>
            </a:r>
            <a:r>
              <a:rPr lang="de-DE" dirty="0" smtClean="0"/>
              <a:t>– </a:t>
            </a:r>
            <a:r>
              <a:rPr lang="de-DE" dirty="0" err="1" smtClean="0"/>
              <a:t>unless</a:t>
            </a:r>
            <a:r>
              <a:rPr lang="de-DE" dirty="0" smtClean="0"/>
              <a:t> </a:t>
            </a:r>
            <a:r>
              <a:rPr lang="de-DE" dirty="0" err="1" smtClean="0"/>
              <a:t>you</a:t>
            </a:r>
            <a:r>
              <a:rPr lang="de-DE" dirty="0" smtClean="0"/>
              <a:t> </a:t>
            </a:r>
            <a:r>
              <a:rPr lang="de-DE" dirty="0" err="1" smtClean="0"/>
              <a:t>want</a:t>
            </a:r>
            <a:r>
              <a:rPr lang="de-DE" dirty="0" smtClean="0"/>
              <a:t> </a:t>
            </a:r>
            <a:r>
              <a:rPr lang="de-DE" dirty="0" err="1" smtClean="0"/>
              <a:t>to</a:t>
            </a:r>
            <a:r>
              <a:rPr lang="de-DE" dirty="0" smtClean="0"/>
              <a:t> </a:t>
            </a:r>
            <a:r>
              <a:rPr lang="de-DE" dirty="0" err="1" smtClean="0"/>
              <a:t>work</a:t>
            </a:r>
            <a:r>
              <a:rPr lang="de-DE" dirty="0" smtClean="0"/>
              <a:t> </a:t>
            </a:r>
            <a:r>
              <a:rPr lang="de-DE" dirty="0" err="1" smtClean="0"/>
              <a:t>with</a:t>
            </a:r>
            <a:r>
              <a:rPr lang="de-DE" dirty="0" smtClean="0"/>
              <a:t> </a:t>
            </a:r>
            <a:r>
              <a:rPr lang="de-DE" dirty="0" err="1" smtClean="0"/>
              <a:t>their</a:t>
            </a:r>
            <a:r>
              <a:rPr lang="de-DE" dirty="0" smtClean="0"/>
              <a:t> </a:t>
            </a:r>
            <a:r>
              <a:rPr lang="de-DE" dirty="0" err="1" smtClean="0"/>
              <a:t>codes</a:t>
            </a:r>
            <a:r>
              <a:rPr lang="de-DE" dirty="0" smtClean="0"/>
              <a:t>. So </a:t>
            </a:r>
            <a:r>
              <a:rPr lang="de-DE" dirty="0" err="1" smtClean="0"/>
              <a:t>beware</a:t>
            </a:r>
            <a:r>
              <a:rPr lang="de-DE" dirty="0" smtClean="0"/>
              <a:t>!</a:t>
            </a:r>
          </a:p>
          <a:p>
            <a:pPr marL="182563" indent="-182563">
              <a:buFont typeface="Arial" panose="020B0604020202020204" pitchFamily="34" charset="0"/>
              <a:buChar char="•"/>
            </a:pPr>
            <a:r>
              <a:rPr lang="de-DE" dirty="0" err="1" smtClean="0"/>
              <a:t>No</a:t>
            </a:r>
            <a:r>
              <a:rPr lang="de-DE" dirty="0" smtClean="0"/>
              <a:t> matter </a:t>
            </a:r>
            <a:r>
              <a:rPr lang="de-DE" dirty="0" err="1" smtClean="0"/>
              <a:t>how</a:t>
            </a:r>
            <a:r>
              <a:rPr lang="de-DE" dirty="0" smtClean="0"/>
              <a:t> </a:t>
            </a:r>
            <a:r>
              <a:rPr lang="de-DE" dirty="0" err="1" smtClean="0"/>
              <a:t>long</a:t>
            </a:r>
            <a:r>
              <a:rPr lang="de-DE" dirty="0" smtClean="0"/>
              <a:t> </a:t>
            </a:r>
            <a:r>
              <a:rPr lang="de-DE" dirty="0" err="1" smtClean="0"/>
              <a:t>you</a:t>
            </a:r>
            <a:r>
              <a:rPr lang="de-DE" dirty="0" smtClean="0"/>
              <a:t> </a:t>
            </a:r>
            <a:r>
              <a:rPr lang="de-DE" dirty="0" err="1" smtClean="0"/>
              <a:t>work</a:t>
            </a:r>
            <a:r>
              <a:rPr lang="de-DE" dirty="0" smtClean="0"/>
              <a:t> </a:t>
            </a:r>
            <a:r>
              <a:rPr lang="de-DE" dirty="0" err="1" smtClean="0"/>
              <a:t>with</a:t>
            </a:r>
            <a:r>
              <a:rPr lang="de-DE" dirty="0" smtClean="0"/>
              <a:t> </a:t>
            </a:r>
            <a:r>
              <a:rPr lang="de-DE" dirty="0" err="1" smtClean="0"/>
              <a:t>the</a:t>
            </a:r>
            <a:r>
              <a:rPr lang="de-DE" dirty="0" smtClean="0"/>
              <a:t> </a:t>
            </a:r>
            <a:r>
              <a:rPr lang="de-DE" dirty="0" err="1" smtClean="0"/>
              <a:t>data</a:t>
            </a:r>
            <a:r>
              <a:rPr lang="de-DE" dirty="0" smtClean="0"/>
              <a:t> – </a:t>
            </a:r>
            <a:r>
              <a:rPr lang="de-DE" dirty="0" err="1" smtClean="0"/>
              <a:t>senseless</a:t>
            </a:r>
            <a:r>
              <a:rPr lang="de-DE" dirty="0" smtClean="0"/>
              <a:t> </a:t>
            </a:r>
            <a:r>
              <a:rPr lang="de-DE" dirty="0" err="1" smtClean="0"/>
              <a:t>or</a:t>
            </a:r>
            <a:r>
              <a:rPr lang="de-DE" dirty="0" smtClean="0"/>
              <a:t> </a:t>
            </a:r>
            <a:r>
              <a:rPr lang="de-DE" dirty="0" err="1" smtClean="0"/>
              <a:t>corrupt</a:t>
            </a:r>
            <a:r>
              <a:rPr lang="de-DE" dirty="0" smtClean="0"/>
              <a:t> </a:t>
            </a:r>
            <a:r>
              <a:rPr lang="de-DE" dirty="0" err="1" smtClean="0"/>
              <a:t>data</a:t>
            </a:r>
            <a:r>
              <a:rPr lang="de-DE" dirty="0" smtClean="0"/>
              <a:t> </a:t>
            </a:r>
            <a:r>
              <a:rPr lang="de-DE" dirty="0" err="1" smtClean="0"/>
              <a:t>keeps</a:t>
            </a:r>
            <a:r>
              <a:rPr lang="de-DE" dirty="0" smtClean="0"/>
              <a:t> </a:t>
            </a:r>
            <a:r>
              <a:rPr lang="de-DE" dirty="0" err="1" smtClean="0"/>
              <a:t>appearing</a:t>
            </a:r>
            <a:r>
              <a:rPr lang="de-DE" dirty="0" smtClean="0"/>
              <a:t> all </a:t>
            </a:r>
            <a:r>
              <a:rPr lang="de-DE" dirty="0" err="1" smtClean="0"/>
              <a:t>the</a:t>
            </a:r>
            <a:r>
              <a:rPr lang="de-DE" dirty="0" smtClean="0"/>
              <a:t> time. E. g.:</a:t>
            </a:r>
          </a:p>
          <a:p>
            <a:pPr marL="459486" lvl="1" indent="-285750">
              <a:buFont typeface="Courier New" panose="02070309020205020404" pitchFamily="49" charset="0"/>
              <a:buChar char="o"/>
            </a:pPr>
            <a:r>
              <a:rPr lang="en-US" sz="2200" dirty="0"/>
              <a:t>251 records for City Hotels are neither canceled, nor do they have overnight </a:t>
            </a:r>
            <a:r>
              <a:rPr lang="en-US" sz="2200" dirty="0" smtClean="0"/>
              <a:t>stays;</a:t>
            </a:r>
            <a:r>
              <a:rPr lang="en-US" sz="2200" dirty="0"/>
              <a:t> the price (</a:t>
            </a:r>
            <a:r>
              <a:rPr lang="en-US" sz="2200" dirty="0" err="1"/>
              <a:t>adr</a:t>
            </a:r>
            <a:r>
              <a:rPr lang="en-US" sz="2200" dirty="0"/>
              <a:t>) == 0 </a:t>
            </a:r>
            <a:endParaRPr lang="en-US" sz="2200" dirty="0" smtClean="0"/>
          </a:p>
          <a:p>
            <a:pPr marL="459486" lvl="1" indent="-285750">
              <a:buFont typeface="Courier New" panose="02070309020205020404" pitchFamily="49" charset="0"/>
              <a:buChar char="o"/>
            </a:pPr>
            <a:r>
              <a:rPr lang="en-US" sz="2200" dirty="0" smtClean="0"/>
              <a:t>Same is true for 371 bookings in the category Resort Hotel.</a:t>
            </a:r>
            <a:endParaRPr lang="en-US" sz="2200" dirty="0"/>
          </a:p>
        </p:txBody>
      </p:sp>
    </p:spTree>
    <p:extLst>
      <p:ext uri="{BB962C8B-B14F-4D97-AF65-F5344CB8AC3E}">
        <p14:creationId xmlns:p14="http://schemas.microsoft.com/office/powerpoint/2010/main" val="24198555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1000" y="1530416"/>
            <a:ext cx="7830000" cy="5220000"/>
          </a:xfrm>
          <a:prstGeom prst="rect">
            <a:avLst/>
          </a:prstGeom>
        </p:spPr>
      </p:pic>
      <p:sp>
        <p:nvSpPr>
          <p:cNvPr id="2" name="Titel 1"/>
          <p:cNvSpPr>
            <a:spLocks noGrp="1"/>
          </p:cNvSpPr>
          <p:nvPr>
            <p:ph type="title"/>
          </p:nvPr>
        </p:nvSpPr>
        <p:spPr/>
        <p:txBody>
          <a:bodyPr/>
          <a:lstStyle/>
          <a:p>
            <a:r>
              <a:rPr lang="de-DE" dirty="0" err="1" smtClean="0"/>
              <a:t>Mean</a:t>
            </a:r>
            <a:r>
              <a:rPr lang="de-DE" dirty="0" smtClean="0"/>
              <a:t> ADR </a:t>
            </a:r>
            <a:r>
              <a:rPr lang="de-DE" dirty="0" err="1" smtClean="0"/>
              <a:t>changes</a:t>
            </a:r>
            <a:r>
              <a:rPr lang="de-DE" dirty="0" smtClean="0"/>
              <a:t> </a:t>
            </a:r>
            <a:r>
              <a:rPr lang="de-DE" dirty="0" err="1" smtClean="0"/>
              <a:t>by</a:t>
            </a:r>
            <a:r>
              <a:rPr lang="de-DE" dirty="0" smtClean="0"/>
              <a:t> </a:t>
            </a:r>
            <a:r>
              <a:rPr lang="de-DE" dirty="0" err="1" smtClean="0"/>
              <a:t>season</a:t>
            </a:r>
            <a:r>
              <a:rPr lang="de-DE" dirty="0" smtClean="0"/>
              <a:t> / </a:t>
            </a:r>
            <a:r>
              <a:rPr lang="de-DE" dirty="0" err="1" smtClean="0"/>
              <a:t>Month</a:t>
            </a:r>
            <a:endParaRPr lang="de-DE" dirty="0"/>
          </a:p>
        </p:txBody>
      </p:sp>
    </p:spTree>
    <p:extLst>
      <p:ext uri="{BB962C8B-B14F-4D97-AF65-F5344CB8AC3E}">
        <p14:creationId xmlns:p14="http://schemas.microsoft.com/office/powerpoint/2010/main" val="2608845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ADR </a:t>
            </a:r>
            <a:r>
              <a:rPr lang="de-DE" dirty="0" err="1" smtClean="0"/>
              <a:t>by</a:t>
            </a:r>
            <a:r>
              <a:rPr lang="de-DE" dirty="0" smtClean="0"/>
              <a:t> </a:t>
            </a:r>
            <a:r>
              <a:rPr lang="de-DE" dirty="0" err="1" smtClean="0"/>
              <a:t>Adults</a:t>
            </a:r>
            <a:r>
              <a:rPr lang="de-DE" dirty="0" smtClean="0"/>
              <a:t> </a:t>
            </a:r>
            <a:r>
              <a:rPr lang="de-DE" dirty="0" err="1" smtClean="0"/>
              <a:t>only</a:t>
            </a:r>
            <a:r>
              <a:rPr lang="de-DE" dirty="0" smtClean="0"/>
              <a:t> / </a:t>
            </a:r>
            <a:r>
              <a:rPr lang="de-DE" dirty="0" err="1" smtClean="0"/>
              <a:t>Families</a:t>
            </a:r>
            <a:r>
              <a:rPr lang="de-DE" dirty="0" smtClean="0"/>
              <a:t> </a:t>
            </a:r>
            <a:r>
              <a:rPr lang="de-DE" sz="3000" dirty="0" smtClean="0"/>
              <a:t>(TRAVEL/CANCELLATION)</a:t>
            </a:r>
            <a:endParaRPr lang="de-DE" sz="3000" dirty="0"/>
          </a:p>
        </p:txBody>
      </p:sp>
      <p:pic>
        <p:nvPicPr>
          <p:cNvPr id="8" name="Grafik 7">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6000" y="1568918"/>
            <a:ext cx="3780000" cy="5040000"/>
          </a:xfrm>
          <a:prstGeom prst="rect">
            <a:avLst/>
          </a:prstGeom>
        </p:spPr>
      </p:pic>
      <p:pic>
        <p:nvPicPr>
          <p:cNvPr id="9" name="Grafik 8">
            <a:hlinkClick r:id="rId4" action="ppaction://hlinkfile"/>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568918"/>
            <a:ext cx="3780000" cy="5040000"/>
          </a:xfrm>
          <a:prstGeom prst="rect">
            <a:avLst/>
          </a:prstGeom>
        </p:spPr>
      </p:pic>
    </p:spTree>
    <p:extLst>
      <p:ext uri="{BB962C8B-B14F-4D97-AF65-F5344CB8AC3E}">
        <p14:creationId xmlns:p14="http://schemas.microsoft.com/office/powerpoint/2010/main" val="10990831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uppieren 7"/>
          <p:cNvGrpSpPr/>
          <p:nvPr/>
        </p:nvGrpSpPr>
        <p:grpSpPr>
          <a:xfrm>
            <a:off x="1056000" y="1576553"/>
            <a:ext cx="10080000" cy="5040000"/>
            <a:chOff x="459828" y="-73572"/>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9828" y="-73572"/>
              <a:ext cx="5040000" cy="5040000"/>
            </a:xfrm>
            <a:prstGeom prst="rect">
              <a:avLst/>
            </a:prstGeom>
          </p:spPr>
        </p:pic>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828" y="-73572"/>
              <a:ext cx="5040000" cy="5040000"/>
            </a:xfrm>
            <a:prstGeom prst="rect">
              <a:avLst/>
            </a:prstGeom>
          </p:spPr>
        </p:pic>
      </p:grpSp>
      <p:sp>
        <p:nvSpPr>
          <p:cNvPr id="2" name="Titel 1"/>
          <p:cNvSpPr>
            <a:spLocks noGrp="1"/>
          </p:cNvSpPr>
          <p:nvPr>
            <p:ph type="title"/>
          </p:nvPr>
        </p:nvSpPr>
        <p:spPr/>
        <p:txBody>
          <a:bodyPr/>
          <a:lstStyle/>
          <a:p>
            <a:r>
              <a:rPr lang="de-DE" dirty="0" err="1" smtClean="0"/>
              <a:t>bookings</a:t>
            </a:r>
            <a:r>
              <a:rPr lang="de-DE" dirty="0" smtClean="0"/>
              <a:t> </a:t>
            </a:r>
            <a:r>
              <a:rPr lang="de-DE" dirty="0" err="1" smtClean="0"/>
              <a:t>by</a:t>
            </a:r>
            <a:r>
              <a:rPr lang="de-DE" dirty="0" smtClean="0"/>
              <a:t> </a:t>
            </a:r>
            <a:r>
              <a:rPr lang="de-DE" dirty="0" err="1" smtClean="0"/>
              <a:t>country</a:t>
            </a:r>
            <a:r>
              <a:rPr lang="de-DE" dirty="0" smtClean="0"/>
              <a:t> </a:t>
            </a:r>
            <a:r>
              <a:rPr lang="de-DE" dirty="0" err="1" smtClean="0"/>
              <a:t>and</a:t>
            </a:r>
            <a:r>
              <a:rPr lang="de-DE" dirty="0" smtClean="0"/>
              <a:t> </a:t>
            </a:r>
            <a:r>
              <a:rPr lang="de-DE" dirty="0" err="1" smtClean="0"/>
              <a:t>hotel</a:t>
            </a:r>
            <a:r>
              <a:rPr lang="de-DE" dirty="0" smtClean="0"/>
              <a:t> type</a:t>
            </a:r>
            <a:endParaRPr lang="de-DE" dirty="0"/>
          </a:p>
        </p:txBody>
      </p:sp>
    </p:spTree>
    <p:extLst>
      <p:ext uri="{BB962C8B-B14F-4D97-AF65-F5344CB8AC3E}">
        <p14:creationId xmlns:p14="http://schemas.microsoft.com/office/powerpoint/2010/main" val="26968079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bookings</a:t>
            </a:r>
            <a:r>
              <a:rPr lang="de-DE" dirty="0" smtClean="0"/>
              <a:t> </a:t>
            </a:r>
            <a:r>
              <a:rPr lang="de-DE" dirty="0" err="1" smtClean="0"/>
              <a:t>and</a:t>
            </a:r>
            <a:r>
              <a:rPr lang="de-DE" dirty="0" smtClean="0"/>
              <a:t> </a:t>
            </a:r>
            <a:r>
              <a:rPr lang="de-DE" dirty="0" err="1" smtClean="0"/>
              <a:t>cancellations</a:t>
            </a:r>
            <a:r>
              <a:rPr lang="de-DE" dirty="0" smtClean="0"/>
              <a:t> </a:t>
            </a:r>
            <a:r>
              <a:rPr lang="de-DE" dirty="0" err="1" smtClean="0"/>
              <a:t>by</a:t>
            </a:r>
            <a:r>
              <a:rPr lang="de-DE" dirty="0" smtClean="0"/>
              <a:t> </a:t>
            </a:r>
            <a:r>
              <a:rPr lang="de-DE" dirty="0" err="1" smtClean="0"/>
              <a:t>country</a:t>
            </a:r>
            <a:endParaRPr lang="de-DE" dirty="0"/>
          </a:p>
        </p:txBody>
      </p:sp>
      <p:grpSp>
        <p:nvGrpSpPr>
          <p:cNvPr id="4" name="Gruppieren 3"/>
          <p:cNvGrpSpPr/>
          <p:nvPr/>
        </p:nvGrpSpPr>
        <p:grpSpPr>
          <a:xfrm>
            <a:off x="1056000" y="1576553"/>
            <a:ext cx="10080000" cy="5040000"/>
            <a:chOff x="1056000" y="1576553"/>
            <a:chExt cx="10080000" cy="5040000"/>
          </a:xfrm>
        </p:grpSpPr>
        <p:pic>
          <p:nvPicPr>
            <p:cNvPr id="7" name="Grafik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28148044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grpSp>
        <p:nvGrpSpPr>
          <p:cNvPr id="10" name="Gruppieren 9"/>
          <p:cNvGrpSpPr/>
          <p:nvPr/>
        </p:nvGrpSpPr>
        <p:grpSpPr>
          <a:xfrm>
            <a:off x="1056000" y="1576553"/>
            <a:ext cx="10080000" cy="5040000"/>
            <a:chOff x="1056000" y="1576553"/>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9" name="Grafik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38993432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pic>
        <p:nvPicPr>
          <p:cNvPr id="7" name="Grafik 6">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6000" y="1698648"/>
            <a:ext cx="4410000" cy="5040000"/>
          </a:xfrm>
          <a:prstGeom prst="rect">
            <a:avLst/>
          </a:prstGeom>
        </p:spPr>
      </p:pic>
      <p:pic>
        <p:nvPicPr>
          <p:cNvPr id="8" name="Grafik 7">
            <a:hlinkClick r:id="rId4" action="ppaction://hlinkfile"/>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698648"/>
            <a:ext cx="4410000" cy="5040000"/>
          </a:xfrm>
          <a:prstGeom prst="rect">
            <a:avLst/>
          </a:prstGeom>
        </p:spPr>
      </p:pic>
    </p:spTree>
    <p:extLst>
      <p:ext uri="{BB962C8B-B14F-4D97-AF65-F5344CB8AC3E}">
        <p14:creationId xmlns:p14="http://schemas.microsoft.com/office/powerpoint/2010/main" val="23522775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6000" y="1458000"/>
            <a:ext cx="8100000" cy="5400000"/>
          </a:xfrm>
          <a:prstGeom prst="rect">
            <a:avLst/>
          </a:prstGeom>
        </p:spPr>
      </p:pic>
      <p:sp>
        <p:nvSpPr>
          <p:cNvPr id="2" name="Titel 1"/>
          <p:cNvSpPr>
            <a:spLocks noGrp="1"/>
          </p:cNvSpPr>
          <p:nvPr>
            <p:ph type="title"/>
          </p:nvPr>
        </p:nvSpPr>
        <p:spPr/>
        <p:txBody>
          <a:bodyPr/>
          <a:lstStyle/>
          <a:p>
            <a:r>
              <a:rPr lang="de-DE" dirty="0" err="1" smtClean="0"/>
              <a:t>CANCELLATion</a:t>
            </a:r>
            <a:r>
              <a:rPr lang="de-DE" dirty="0" smtClean="0"/>
              <a:t> Rate per </a:t>
            </a:r>
            <a:r>
              <a:rPr lang="de-DE" dirty="0" err="1" smtClean="0"/>
              <a:t>month</a:t>
            </a:r>
            <a:r>
              <a:rPr lang="de-DE" dirty="0" smtClean="0"/>
              <a:t> in %</a:t>
            </a:r>
            <a:endParaRPr lang="de-DE" dirty="0"/>
          </a:p>
        </p:txBody>
      </p:sp>
    </p:spTree>
    <p:extLst>
      <p:ext uri="{BB962C8B-B14F-4D97-AF65-F5344CB8AC3E}">
        <p14:creationId xmlns:p14="http://schemas.microsoft.com/office/powerpoint/2010/main" val="5824249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23649"/>
          <a:stretch/>
        </p:blipFill>
        <p:spPr>
          <a:xfrm>
            <a:off x="0" y="-250250"/>
            <a:ext cx="12192000" cy="5236136"/>
          </a:xfrm>
          <a:prstGeom prst="rect">
            <a:avLst/>
          </a:prstGeom>
        </p:spPr>
      </p:pic>
    </p:spTree>
    <p:extLst>
      <p:ext uri="{BB962C8B-B14F-4D97-AF65-F5344CB8AC3E}">
        <p14:creationId xmlns:p14="http://schemas.microsoft.com/office/powerpoint/2010/main" val="14682671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500" y="1458000"/>
            <a:ext cx="11475000" cy="5400000"/>
          </a:xfrm>
          <a:prstGeom prst="rect">
            <a:avLst/>
          </a:prstGeom>
        </p:spPr>
      </p:pic>
      <p:sp>
        <p:nvSpPr>
          <p:cNvPr id="2" name="Titel 1"/>
          <p:cNvSpPr>
            <a:spLocks noGrp="1"/>
          </p:cNvSpPr>
          <p:nvPr>
            <p:ph type="title"/>
          </p:nvPr>
        </p:nvSpPr>
        <p:spPr/>
        <p:txBody>
          <a:bodyPr/>
          <a:lstStyle/>
          <a:p>
            <a:r>
              <a:rPr lang="de-DE" dirty="0" smtClean="0"/>
              <a:t>Travel Rate (positive </a:t>
            </a:r>
            <a:r>
              <a:rPr lang="de-DE" dirty="0" err="1" smtClean="0"/>
              <a:t>for</a:t>
            </a:r>
            <a:r>
              <a:rPr lang="de-DE" dirty="0" smtClean="0"/>
              <a:t> </a:t>
            </a:r>
            <a:r>
              <a:rPr lang="de-DE" dirty="0" err="1" smtClean="0"/>
              <a:t>no</a:t>
            </a:r>
            <a:r>
              <a:rPr lang="de-DE" dirty="0" smtClean="0"/>
              <a:t> </a:t>
            </a:r>
            <a:r>
              <a:rPr lang="de-DE" dirty="0" err="1" smtClean="0"/>
              <a:t>cancellation</a:t>
            </a:r>
            <a:r>
              <a:rPr lang="de-DE" dirty="0" smtClean="0"/>
              <a:t>)</a:t>
            </a:r>
            <a:endParaRPr lang="de-DE" dirty="0"/>
          </a:p>
        </p:txBody>
      </p:sp>
    </p:spTree>
    <p:extLst>
      <p:ext uri="{BB962C8B-B14F-4D97-AF65-F5344CB8AC3E}">
        <p14:creationId xmlns:p14="http://schemas.microsoft.com/office/powerpoint/2010/main" val="16244238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hlinkClick r:id="rId2" action="ppaction://hlinkfile"/>
          </p:cNvPr>
          <p:cNvPicPr>
            <a:picLocks noChangeAspect="1"/>
          </p:cNvPicPr>
          <p:nvPr/>
        </p:nvPicPr>
        <p:blipFill rotWithShape="1">
          <a:blip r:embed="rId3">
            <a:extLst>
              <a:ext uri="{28A0092B-C50C-407E-A947-70E740481C1C}">
                <a14:useLocalDpi xmlns:a14="http://schemas.microsoft.com/office/drawing/2010/main" val="0"/>
              </a:ext>
            </a:extLst>
          </a:blip>
          <a:srcRect r="46977" b="5742"/>
          <a:stretch/>
        </p:blipFill>
        <p:spPr>
          <a:xfrm>
            <a:off x="5939469" y="1458000"/>
            <a:ext cx="6084341" cy="5089945"/>
          </a:xfrm>
          <a:prstGeom prst="rect">
            <a:avLst/>
          </a:prstGeom>
        </p:spPr>
      </p:pic>
      <p:sp>
        <p:nvSpPr>
          <p:cNvPr id="2" name="Titel 1"/>
          <p:cNvSpPr>
            <a:spLocks noGrp="1"/>
          </p:cNvSpPr>
          <p:nvPr>
            <p:ph type="title"/>
          </p:nvPr>
        </p:nvSpPr>
        <p:spPr/>
        <p:txBody>
          <a:bodyPr/>
          <a:lstStyle/>
          <a:p>
            <a:r>
              <a:rPr lang="de-DE" dirty="0" smtClean="0"/>
              <a:t>Most </a:t>
            </a:r>
            <a:r>
              <a:rPr lang="de-DE" dirty="0" err="1" smtClean="0"/>
              <a:t>cancellations</a:t>
            </a:r>
            <a:r>
              <a:rPr lang="de-DE" dirty="0" smtClean="0"/>
              <a:t> </a:t>
            </a:r>
            <a:r>
              <a:rPr lang="de-DE" dirty="0" err="1" smtClean="0"/>
              <a:t>affect</a:t>
            </a:r>
            <a:r>
              <a:rPr lang="de-DE" dirty="0" smtClean="0"/>
              <a:t> </a:t>
            </a:r>
            <a:r>
              <a:rPr lang="de-DE" dirty="0" err="1" smtClean="0"/>
              <a:t>children</a:t>
            </a:r>
            <a:endParaRPr lang="de-DE" dirty="0"/>
          </a:p>
        </p:txBody>
      </p:sp>
      <p:sp>
        <p:nvSpPr>
          <p:cNvPr id="3" name="Inhaltsplatzhalter 2"/>
          <p:cNvSpPr>
            <a:spLocks noGrp="1"/>
          </p:cNvSpPr>
          <p:nvPr>
            <p:ph sz="half" idx="1"/>
          </p:nvPr>
        </p:nvSpPr>
        <p:spPr/>
        <p:txBody>
          <a:bodyPr/>
          <a:lstStyle/>
          <a:p>
            <a:pPr marL="179388" indent="-179388">
              <a:buFont typeface="Arial" panose="020B0604020202020204" pitchFamily="34" charset="0"/>
              <a:buChar char="•"/>
            </a:pPr>
            <a:r>
              <a:rPr lang="de-DE" dirty="0" smtClean="0"/>
              <a:t>Most </a:t>
            </a:r>
            <a:r>
              <a:rPr lang="de-DE" dirty="0" err="1" smtClean="0"/>
              <a:t>cancellations</a:t>
            </a:r>
            <a:r>
              <a:rPr lang="de-DE" dirty="0" smtClean="0"/>
              <a:t> </a:t>
            </a:r>
            <a:r>
              <a:rPr lang="de-DE" dirty="0" err="1" smtClean="0"/>
              <a:t>occur</a:t>
            </a:r>
            <a:r>
              <a:rPr lang="de-DE" dirty="0" smtClean="0"/>
              <a:t> in June – at </a:t>
            </a:r>
            <a:r>
              <a:rPr lang="de-DE" dirty="0" err="1" smtClean="0"/>
              <a:t>the</a:t>
            </a:r>
            <a:r>
              <a:rPr lang="de-DE" dirty="0" smtClean="0"/>
              <a:t> </a:t>
            </a:r>
            <a:r>
              <a:rPr lang="de-DE" dirty="0" err="1" smtClean="0"/>
              <a:t>start</a:t>
            </a:r>
            <a:r>
              <a:rPr lang="de-DE" dirty="0" smtClean="0"/>
              <a:t> </a:t>
            </a:r>
            <a:r>
              <a:rPr lang="de-DE" dirty="0" err="1" smtClean="0"/>
              <a:t>of</a:t>
            </a:r>
            <a:r>
              <a:rPr lang="de-DE" dirty="0" smtClean="0"/>
              <a:t> </a:t>
            </a:r>
            <a:r>
              <a:rPr lang="de-DE" dirty="0" err="1" smtClean="0"/>
              <a:t>the</a:t>
            </a:r>
            <a:r>
              <a:rPr lang="de-DE" dirty="0" smtClean="0"/>
              <a:t> </a:t>
            </a:r>
            <a:r>
              <a:rPr lang="de-DE" dirty="0" err="1" smtClean="0"/>
              <a:t>summer</a:t>
            </a:r>
            <a:r>
              <a:rPr lang="de-DE" dirty="0" smtClean="0"/>
              <a:t> </a:t>
            </a:r>
            <a:r>
              <a:rPr lang="de-DE" dirty="0" err="1" smtClean="0"/>
              <a:t>holidays</a:t>
            </a:r>
            <a:r>
              <a:rPr lang="de-DE" dirty="0" smtClean="0"/>
              <a:t> in Portugal.</a:t>
            </a:r>
          </a:p>
          <a:p>
            <a:pPr marL="179388" indent="-179388">
              <a:buFont typeface="Arial" panose="020B0604020202020204" pitchFamily="34" charset="0"/>
              <a:buChar char="•"/>
            </a:pPr>
            <a:r>
              <a:rPr lang="de-DE" dirty="0" err="1" smtClean="0"/>
              <a:t>With</a:t>
            </a:r>
            <a:r>
              <a:rPr lang="de-DE" dirty="0" smtClean="0"/>
              <a:t> a </a:t>
            </a:r>
            <a:r>
              <a:rPr lang="de-DE" dirty="0" err="1" smtClean="0"/>
              <a:t>cancellation</a:t>
            </a:r>
            <a:r>
              <a:rPr lang="de-DE" dirty="0" smtClean="0"/>
              <a:t> rate </a:t>
            </a:r>
            <a:r>
              <a:rPr lang="de-DE" dirty="0" err="1" smtClean="0"/>
              <a:t>of</a:t>
            </a:r>
            <a:r>
              <a:rPr lang="de-DE" dirty="0" smtClean="0"/>
              <a:t> 51.6% in </a:t>
            </a:r>
            <a:r>
              <a:rPr lang="de-DE" dirty="0" err="1" smtClean="0"/>
              <a:t>families</a:t>
            </a:r>
            <a:r>
              <a:rPr lang="de-DE" dirty="0" smtClean="0"/>
              <a:t> </a:t>
            </a:r>
            <a:r>
              <a:rPr lang="de-DE" dirty="0" err="1" smtClean="0"/>
              <a:t>with</a:t>
            </a:r>
            <a:r>
              <a:rPr lang="de-DE" dirty="0" smtClean="0"/>
              <a:t> </a:t>
            </a:r>
            <a:r>
              <a:rPr lang="de-DE" dirty="0" err="1" smtClean="0"/>
              <a:t>children</a:t>
            </a:r>
            <a:r>
              <a:rPr lang="de-DE" dirty="0" smtClean="0"/>
              <a:t> </a:t>
            </a:r>
            <a:r>
              <a:rPr lang="de-DE" dirty="0" err="1" smtClean="0"/>
              <a:t>for</a:t>
            </a:r>
            <a:r>
              <a:rPr lang="de-DE" dirty="0" smtClean="0"/>
              <a:t> </a:t>
            </a:r>
            <a:r>
              <a:rPr lang="de-DE" dirty="0" err="1" smtClean="0"/>
              <a:t>resort</a:t>
            </a:r>
            <a:r>
              <a:rPr lang="de-DE" dirty="0" smtClean="0"/>
              <a:t> </a:t>
            </a:r>
            <a:r>
              <a:rPr lang="de-DE" dirty="0" err="1" smtClean="0"/>
              <a:t>hotels</a:t>
            </a:r>
            <a:r>
              <a:rPr lang="de-DE" dirty="0" smtClean="0"/>
              <a:t> </a:t>
            </a:r>
            <a:r>
              <a:rPr lang="de-DE" dirty="0" err="1" smtClean="0"/>
              <a:t>children</a:t>
            </a:r>
            <a:r>
              <a:rPr lang="de-DE" dirty="0" smtClean="0"/>
              <a:t> </a:t>
            </a:r>
            <a:r>
              <a:rPr lang="de-DE" dirty="0" err="1" smtClean="0"/>
              <a:t>are</a:t>
            </a:r>
            <a:r>
              <a:rPr lang="de-DE" dirty="0" smtClean="0"/>
              <a:t> </a:t>
            </a:r>
            <a:r>
              <a:rPr lang="de-DE" dirty="0" err="1" smtClean="0"/>
              <a:t>overproportionally</a:t>
            </a:r>
            <a:r>
              <a:rPr lang="de-DE" dirty="0" smtClean="0"/>
              <a:t> </a:t>
            </a:r>
            <a:r>
              <a:rPr lang="de-DE" dirty="0" err="1" smtClean="0"/>
              <a:t>affected</a:t>
            </a:r>
            <a:r>
              <a:rPr lang="de-DE" dirty="0" smtClean="0"/>
              <a:t>.</a:t>
            </a:r>
            <a:endParaRPr lang="de-DE" dirty="0"/>
          </a:p>
        </p:txBody>
      </p:sp>
      <p:sp>
        <p:nvSpPr>
          <p:cNvPr id="7" name="180-Grad-Pfeil 6"/>
          <p:cNvSpPr/>
          <p:nvPr/>
        </p:nvSpPr>
        <p:spPr>
          <a:xfrm flipV="1">
            <a:off x="4677878" y="4244741"/>
            <a:ext cx="4475747" cy="731520"/>
          </a:xfrm>
          <a:prstGeom prst="utur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spTree>
    <p:extLst>
      <p:ext uri="{BB962C8B-B14F-4D97-AF65-F5344CB8AC3E}">
        <p14:creationId xmlns:p14="http://schemas.microsoft.com/office/powerpoint/2010/main" val="37009301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8956641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6000" y="1458000"/>
            <a:ext cx="8100000" cy="5400000"/>
          </a:xfrm>
          <a:prstGeom prst="rect">
            <a:avLst/>
          </a:prstGeom>
        </p:spPr>
      </p:pic>
      <p:sp>
        <p:nvSpPr>
          <p:cNvPr id="2" name="Titel 1"/>
          <p:cNvSpPr>
            <a:spLocks noGrp="1"/>
          </p:cNvSpPr>
          <p:nvPr>
            <p:ph type="title"/>
          </p:nvPr>
        </p:nvSpPr>
        <p:spPr>
          <a:xfrm>
            <a:off x="1024127" y="585216"/>
            <a:ext cx="10227805" cy="1499616"/>
          </a:xfrm>
        </p:spPr>
        <p:txBody>
          <a:bodyPr>
            <a:normAutofit/>
          </a:bodyPr>
          <a:lstStyle/>
          <a:p>
            <a:r>
              <a:rPr lang="de-DE" dirty="0" smtClean="0"/>
              <a:t>Travel </a:t>
            </a:r>
            <a:r>
              <a:rPr lang="de-DE" dirty="0" err="1" smtClean="0"/>
              <a:t>and</a:t>
            </a:r>
            <a:r>
              <a:rPr lang="de-DE" dirty="0" smtClean="0"/>
              <a:t> </a:t>
            </a:r>
            <a:r>
              <a:rPr lang="de-DE" dirty="0" err="1" smtClean="0"/>
              <a:t>cancellation</a:t>
            </a:r>
            <a:r>
              <a:rPr lang="de-DE" dirty="0" smtClean="0"/>
              <a:t> Rates </a:t>
            </a:r>
            <a:r>
              <a:rPr lang="de-DE" dirty="0" err="1" smtClean="0"/>
              <a:t>by</a:t>
            </a:r>
            <a:r>
              <a:rPr lang="de-DE" dirty="0" smtClean="0"/>
              <a:t> </a:t>
            </a:r>
            <a:r>
              <a:rPr lang="de-DE" dirty="0" err="1" smtClean="0"/>
              <a:t>travel</a:t>
            </a:r>
            <a:r>
              <a:rPr lang="de-DE" dirty="0" smtClean="0"/>
              <a:t> </a:t>
            </a:r>
            <a:r>
              <a:rPr lang="de-DE" dirty="0" err="1" smtClean="0"/>
              <a:t>constellations</a:t>
            </a:r>
            <a:r>
              <a:rPr lang="de-DE" dirty="0" smtClean="0"/>
              <a:t>: Singles, </a:t>
            </a:r>
            <a:r>
              <a:rPr lang="de-DE" dirty="0" err="1" smtClean="0"/>
              <a:t>Families</a:t>
            </a:r>
            <a:r>
              <a:rPr lang="de-DE" dirty="0" smtClean="0"/>
              <a:t>, </a:t>
            </a:r>
            <a:r>
              <a:rPr lang="de-DE" dirty="0" err="1" smtClean="0"/>
              <a:t>groups</a:t>
            </a:r>
            <a:r>
              <a:rPr lang="de-DE" dirty="0" smtClean="0"/>
              <a:t> etc.</a:t>
            </a:r>
            <a:endParaRPr lang="de-DE" dirty="0"/>
          </a:p>
        </p:txBody>
      </p:sp>
      <p:sp>
        <p:nvSpPr>
          <p:cNvPr id="5" name="Rechteck 4"/>
          <p:cNvSpPr/>
          <p:nvPr/>
        </p:nvSpPr>
        <p:spPr>
          <a:xfrm>
            <a:off x="2223436" y="4158000"/>
            <a:ext cx="635267" cy="170378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
        <p:nvSpPr>
          <p:cNvPr id="6" name="Rechteck 5"/>
          <p:cNvSpPr/>
          <p:nvPr/>
        </p:nvSpPr>
        <p:spPr>
          <a:xfrm rot="5400000">
            <a:off x="2924476" y="5190366"/>
            <a:ext cx="635267" cy="170378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Tree>
    <p:extLst>
      <p:ext uri="{BB962C8B-B14F-4D97-AF65-F5344CB8AC3E}">
        <p14:creationId xmlns:p14="http://schemas.microsoft.com/office/powerpoint/2010/main" val="10890561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Life (</a:t>
            </a:r>
            <a:r>
              <a:rPr lang="de-DE" dirty="0" err="1" smtClean="0"/>
              <a:t>and</a:t>
            </a:r>
            <a:r>
              <a:rPr lang="de-DE" dirty="0" smtClean="0"/>
              <a:t> </a:t>
            </a:r>
            <a:r>
              <a:rPr lang="de-DE" dirty="0" err="1" smtClean="0"/>
              <a:t>business</a:t>
            </a:r>
            <a:r>
              <a:rPr lang="de-DE" dirty="0" smtClean="0"/>
              <a:t>) </a:t>
            </a:r>
            <a:r>
              <a:rPr lang="de-DE" dirty="0" err="1" smtClean="0"/>
              <a:t>begins</a:t>
            </a:r>
            <a:r>
              <a:rPr lang="de-DE" dirty="0" smtClean="0"/>
              <a:t> </a:t>
            </a:r>
            <a:r>
              <a:rPr lang="de-DE" dirty="0" err="1" smtClean="0"/>
              <a:t>Where</a:t>
            </a:r>
            <a:r>
              <a:rPr lang="de-DE" dirty="0" smtClean="0"/>
              <a:t> </a:t>
            </a:r>
            <a:r>
              <a:rPr lang="de-DE" dirty="0" err="1" smtClean="0"/>
              <a:t>data</a:t>
            </a:r>
            <a:r>
              <a:rPr lang="de-DE" dirty="0" smtClean="0"/>
              <a:t> </a:t>
            </a:r>
            <a:r>
              <a:rPr lang="de-DE" dirty="0" err="1" smtClean="0"/>
              <a:t>ends</a:t>
            </a:r>
            <a:endParaRPr lang="de-DE" dirty="0"/>
          </a:p>
        </p:txBody>
      </p:sp>
      <p:sp>
        <p:nvSpPr>
          <p:cNvPr id="3" name="Inhaltsplatzhalter 2"/>
          <p:cNvSpPr>
            <a:spLocks noGrp="1"/>
          </p:cNvSpPr>
          <p:nvPr>
            <p:ph idx="1"/>
          </p:nvPr>
        </p:nvSpPr>
        <p:spPr/>
        <p:txBody>
          <a:bodyPr/>
          <a:lstStyle/>
          <a:p>
            <a:r>
              <a:rPr lang="de-DE" dirty="0" err="1" smtClean="0"/>
              <a:t>Questions</a:t>
            </a:r>
            <a:r>
              <a:rPr lang="de-DE" dirty="0" smtClean="0"/>
              <a:t>:</a:t>
            </a:r>
          </a:p>
          <a:p>
            <a:pPr marL="180975" indent="-180975">
              <a:buFont typeface="Arial" panose="020B0604020202020204" pitchFamily="34" charset="0"/>
              <a:buChar char="•"/>
            </a:pPr>
            <a:r>
              <a:rPr lang="de-DE" dirty="0" smtClean="0"/>
              <a:t>[</a:t>
            </a:r>
            <a:r>
              <a:rPr lang="de-DE" dirty="0" err="1" smtClean="0"/>
              <a:t>How</a:t>
            </a:r>
            <a:r>
              <a:rPr lang="de-DE" dirty="0" smtClean="0"/>
              <a:t> </a:t>
            </a:r>
            <a:r>
              <a:rPr lang="de-DE" dirty="0" err="1" smtClean="0"/>
              <a:t>can</a:t>
            </a:r>
            <a:r>
              <a:rPr lang="de-DE" dirty="0" smtClean="0"/>
              <a:t> </a:t>
            </a:r>
            <a:r>
              <a:rPr lang="de-DE" dirty="0" err="1" smtClean="0"/>
              <a:t>businesses</a:t>
            </a:r>
            <a:r>
              <a:rPr lang="de-DE" dirty="0" smtClean="0"/>
              <a:t> </a:t>
            </a:r>
            <a:r>
              <a:rPr lang="de-DE" dirty="0" err="1" smtClean="0"/>
              <a:t>prevent</a:t>
            </a:r>
            <a:r>
              <a:rPr lang="de-DE" dirty="0" smtClean="0"/>
              <a:t> </a:t>
            </a:r>
            <a:r>
              <a:rPr lang="de-DE" dirty="0" err="1" smtClean="0"/>
              <a:t>senseless</a:t>
            </a:r>
            <a:r>
              <a:rPr lang="de-DE" dirty="0" smtClean="0"/>
              <a:t> </a:t>
            </a:r>
            <a:r>
              <a:rPr lang="de-DE" dirty="0" err="1" smtClean="0"/>
              <a:t>or</a:t>
            </a:r>
            <a:r>
              <a:rPr lang="de-DE" dirty="0" smtClean="0"/>
              <a:t> </a:t>
            </a:r>
            <a:r>
              <a:rPr lang="de-DE" dirty="0" err="1" smtClean="0"/>
              <a:t>corrupt</a:t>
            </a:r>
            <a:r>
              <a:rPr lang="de-DE" dirty="0" smtClean="0"/>
              <a:t> </a:t>
            </a:r>
            <a:r>
              <a:rPr lang="de-DE" dirty="0" err="1" smtClean="0"/>
              <a:t>data</a:t>
            </a:r>
            <a:r>
              <a:rPr lang="de-DE" dirty="0" smtClean="0"/>
              <a:t> in </a:t>
            </a:r>
            <a:r>
              <a:rPr lang="de-DE" dirty="0" err="1" smtClean="0"/>
              <a:t>their</a:t>
            </a:r>
            <a:r>
              <a:rPr lang="de-DE" dirty="0" smtClean="0"/>
              <a:t> </a:t>
            </a:r>
            <a:r>
              <a:rPr lang="de-DE" dirty="0" err="1" smtClean="0"/>
              <a:t>systems</a:t>
            </a:r>
            <a:r>
              <a:rPr lang="de-DE" dirty="0" smtClean="0"/>
              <a:t>?</a:t>
            </a:r>
            <a:br>
              <a:rPr lang="de-DE" dirty="0" smtClean="0"/>
            </a:br>
            <a:r>
              <a:rPr lang="de-DE" dirty="0" err="1" smtClean="0"/>
              <a:t>Or</a:t>
            </a:r>
            <a:r>
              <a:rPr lang="de-DE" dirty="0" smtClean="0"/>
              <a:t> </a:t>
            </a:r>
            <a:r>
              <a:rPr lang="de-DE" dirty="0" err="1" smtClean="0"/>
              <a:t>is</a:t>
            </a:r>
            <a:r>
              <a:rPr lang="de-DE" dirty="0" smtClean="0"/>
              <a:t> </a:t>
            </a:r>
            <a:r>
              <a:rPr lang="de-DE" dirty="0" err="1" smtClean="0"/>
              <a:t>that</a:t>
            </a:r>
            <a:r>
              <a:rPr lang="de-DE" dirty="0" smtClean="0"/>
              <a:t> just </a:t>
            </a:r>
            <a:r>
              <a:rPr lang="de-DE" dirty="0" err="1" smtClean="0"/>
              <a:t>part</a:t>
            </a:r>
            <a:r>
              <a:rPr lang="de-DE" dirty="0" smtClean="0"/>
              <a:t> </a:t>
            </a:r>
            <a:r>
              <a:rPr lang="de-DE" dirty="0" err="1" smtClean="0"/>
              <a:t>of</a:t>
            </a:r>
            <a:r>
              <a:rPr lang="de-DE" dirty="0" smtClean="0"/>
              <a:t> a </a:t>
            </a:r>
            <a:r>
              <a:rPr lang="de-DE" dirty="0" err="1" smtClean="0"/>
              <a:t>very</a:t>
            </a:r>
            <a:r>
              <a:rPr lang="de-DE" dirty="0" smtClean="0"/>
              <a:t> </a:t>
            </a:r>
            <a:r>
              <a:rPr lang="de-DE" dirty="0" err="1" smtClean="0"/>
              <a:t>special</a:t>
            </a:r>
            <a:r>
              <a:rPr lang="de-DE" dirty="0" smtClean="0"/>
              <a:t> </a:t>
            </a:r>
            <a:r>
              <a:rPr lang="de-DE" dirty="0" err="1" smtClean="0"/>
              <a:t>information</a:t>
            </a:r>
            <a:r>
              <a:rPr lang="de-DE" dirty="0" smtClean="0"/>
              <a:t> </a:t>
            </a:r>
            <a:r>
              <a:rPr lang="de-DE" dirty="0" err="1" smtClean="0"/>
              <a:t>gathering</a:t>
            </a:r>
            <a:r>
              <a:rPr lang="de-DE" dirty="0" smtClean="0"/>
              <a:t>?]</a:t>
            </a:r>
          </a:p>
          <a:p>
            <a:pPr marL="180975" indent="-180975">
              <a:buFont typeface="Arial" panose="020B0604020202020204" pitchFamily="34" charset="0"/>
              <a:buChar char="•"/>
            </a:pPr>
            <a:r>
              <a:rPr lang="de-DE" dirty="0" err="1" smtClean="0"/>
              <a:t>What</a:t>
            </a:r>
            <a:r>
              <a:rPr lang="de-DE" dirty="0" smtClean="0"/>
              <a:t> </a:t>
            </a:r>
            <a:r>
              <a:rPr lang="de-DE" dirty="0" err="1" smtClean="0"/>
              <a:t>are</a:t>
            </a:r>
            <a:r>
              <a:rPr lang="de-DE" dirty="0" smtClean="0"/>
              <a:t> </a:t>
            </a:r>
            <a:r>
              <a:rPr lang="de-DE" dirty="0" err="1" smtClean="0"/>
              <a:t>the</a:t>
            </a:r>
            <a:r>
              <a:rPr lang="de-DE" dirty="0" smtClean="0"/>
              <a:t> </a:t>
            </a:r>
            <a:r>
              <a:rPr lang="de-DE" dirty="0" err="1" smtClean="0"/>
              <a:t>reasons</a:t>
            </a:r>
            <a:r>
              <a:rPr lang="de-DE" dirty="0" smtClean="0"/>
              <a:t> </a:t>
            </a:r>
            <a:r>
              <a:rPr lang="de-DE" dirty="0" err="1" smtClean="0"/>
              <a:t>for</a:t>
            </a:r>
            <a:r>
              <a:rPr lang="de-DE" dirty="0" smtClean="0"/>
              <a:t> </a:t>
            </a:r>
            <a:r>
              <a:rPr lang="de-DE" dirty="0" err="1" smtClean="0"/>
              <a:t>the</a:t>
            </a:r>
            <a:r>
              <a:rPr lang="de-DE" dirty="0" smtClean="0"/>
              <a:t> </a:t>
            </a:r>
            <a:r>
              <a:rPr lang="de-DE" dirty="0" err="1" smtClean="0"/>
              <a:t>vast</a:t>
            </a:r>
            <a:r>
              <a:rPr lang="de-DE" dirty="0" smtClean="0"/>
              <a:t> </a:t>
            </a:r>
            <a:r>
              <a:rPr lang="de-DE" dirty="0" err="1" smtClean="0"/>
              <a:t>cancellation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resort</a:t>
            </a:r>
            <a:r>
              <a:rPr lang="de-DE" dirty="0" smtClean="0"/>
              <a:t> </a:t>
            </a:r>
            <a:r>
              <a:rPr lang="de-DE" dirty="0" err="1" smtClean="0"/>
              <a:t>hotels</a:t>
            </a:r>
            <a:r>
              <a:rPr lang="de-DE" dirty="0" smtClean="0"/>
              <a:t> in </a:t>
            </a:r>
            <a:r>
              <a:rPr lang="de-DE" dirty="0" err="1" smtClean="0"/>
              <a:t>summer</a:t>
            </a:r>
            <a:r>
              <a:rPr lang="de-DE" dirty="0" smtClean="0"/>
              <a:t> </a:t>
            </a:r>
            <a:r>
              <a:rPr lang="de-DE" dirty="0" err="1" smtClean="0"/>
              <a:t>of</a:t>
            </a:r>
            <a:r>
              <a:rPr lang="de-DE" dirty="0" smtClean="0"/>
              <a:t> </a:t>
            </a:r>
            <a:r>
              <a:rPr lang="de-DE" dirty="0" err="1" smtClean="0"/>
              <a:t>families</a:t>
            </a:r>
            <a:r>
              <a:rPr lang="de-DE" dirty="0" smtClean="0"/>
              <a:t> </a:t>
            </a:r>
            <a:r>
              <a:rPr lang="de-DE" dirty="0" err="1" smtClean="0"/>
              <a:t>with</a:t>
            </a:r>
            <a:r>
              <a:rPr lang="de-DE" dirty="0" smtClean="0"/>
              <a:t> </a:t>
            </a:r>
            <a:r>
              <a:rPr lang="de-DE" dirty="0" err="1" smtClean="0"/>
              <a:t>children</a:t>
            </a:r>
            <a:r>
              <a:rPr lang="de-DE" dirty="0" smtClean="0"/>
              <a:t>?</a:t>
            </a:r>
          </a:p>
          <a:p>
            <a:pPr marL="180975" indent="-180975">
              <a:buFont typeface="Arial" panose="020B0604020202020204" pitchFamily="34" charset="0"/>
              <a:buChar char="•"/>
            </a:pPr>
            <a:r>
              <a:rPr lang="de-DE" dirty="0" smtClean="0"/>
              <a:t>Can </a:t>
            </a:r>
            <a:r>
              <a:rPr lang="de-DE" dirty="0" err="1" smtClean="0"/>
              <a:t>hotel</a:t>
            </a:r>
            <a:r>
              <a:rPr lang="de-DE" dirty="0" smtClean="0"/>
              <a:t> </a:t>
            </a:r>
            <a:r>
              <a:rPr lang="de-DE" dirty="0" err="1" smtClean="0"/>
              <a:t>owners</a:t>
            </a:r>
            <a:r>
              <a:rPr lang="de-DE" dirty="0" smtClean="0"/>
              <a:t> </a:t>
            </a:r>
            <a:r>
              <a:rPr lang="de-DE" dirty="0" err="1" smtClean="0"/>
              <a:t>can</a:t>
            </a:r>
            <a:r>
              <a:rPr lang="de-DE" dirty="0" smtClean="0"/>
              <a:t> do </a:t>
            </a:r>
            <a:r>
              <a:rPr lang="de-DE" dirty="0" err="1" smtClean="0"/>
              <a:t>anything</a:t>
            </a:r>
            <a:r>
              <a:rPr lang="de-DE" dirty="0" smtClean="0"/>
              <a:t> </a:t>
            </a:r>
            <a:r>
              <a:rPr lang="de-DE" dirty="0" err="1" smtClean="0"/>
              <a:t>to</a:t>
            </a:r>
            <a:r>
              <a:rPr lang="de-DE" dirty="0" smtClean="0"/>
              <a:t> </a:t>
            </a:r>
            <a:r>
              <a:rPr lang="de-DE" dirty="0" err="1" smtClean="0"/>
              <a:t>change</a:t>
            </a:r>
            <a:r>
              <a:rPr lang="de-DE" dirty="0" smtClean="0"/>
              <a:t> </a:t>
            </a:r>
            <a:r>
              <a:rPr lang="de-DE" dirty="0" err="1" smtClean="0"/>
              <a:t>this</a:t>
            </a:r>
            <a:r>
              <a:rPr lang="de-DE" dirty="0" smtClean="0"/>
              <a:t> (not </a:t>
            </a:r>
            <a:r>
              <a:rPr lang="de-DE" dirty="0" err="1" smtClean="0"/>
              <a:t>only</a:t>
            </a:r>
            <a:r>
              <a:rPr lang="de-DE" dirty="0" smtClean="0"/>
              <a:t> </a:t>
            </a:r>
            <a:r>
              <a:rPr lang="de-DE" dirty="0" err="1" smtClean="0"/>
              <a:t>for</a:t>
            </a:r>
            <a:r>
              <a:rPr lang="de-DE" dirty="0" smtClean="0"/>
              <a:t> </a:t>
            </a:r>
            <a:r>
              <a:rPr lang="de-DE" dirty="0" err="1" smtClean="0"/>
              <a:t>their</a:t>
            </a:r>
            <a:r>
              <a:rPr lang="de-DE" dirty="0" smtClean="0"/>
              <a:t> </a:t>
            </a:r>
            <a:r>
              <a:rPr lang="de-DE" dirty="0" err="1" smtClean="0"/>
              <a:t>businesses</a:t>
            </a:r>
            <a:r>
              <a:rPr lang="de-DE" dirty="0" smtClean="0"/>
              <a:t>, but also </a:t>
            </a:r>
            <a:r>
              <a:rPr lang="de-DE" dirty="0" err="1" smtClean="0"/>
              <a:t>for</a:t>
            </a:r>
            <a:r>
              <a:rPr lang="de-DE" dirty="0" smtClean="0"/>
              <a:t> </a:t>
            </a:r>
            <a:r>
              <a:rPr lang="de-DE" dirty="0" err="1" smtClean="0"/>
              <a:t>families</a:t>
            </a:r>
            <a:r>
              <a:rPr lang="de-DE" dirty="0" smtClean="0"/>
              <a:t>‘ </a:t>
            </a:r>
            <a:r>
              <a:rPr lang="de-DE" dirty="0" err="1" smtClean="0"/>
              <a:t>sake</a:t>
            </a:r>
            <a:r>
              <a:rPr lang="de-DE" dirty="0" smtClean="0"/>
              <a:t>)?</a:t>
            </a:r>
          </a:p>
          <a:p>
            <a:pPr marL="180975" indent="-180975">
              <a:buFont typeface="Arial" panose="020B0604020202020204" pitchFamily="34" charset="0"/>
              <a:buChar char="•"/>
            </a:pPr>
            <a:r>
              <a:rPr lang="de-DE" dirty="0" smtClean="0"/>
              <a:t>Are </a:t>
            </a:r>
            <a:r>
              <a:rPr lang="de-DE" dirty="0" err="1" smtClean="0"/>
              <a:t>resort</a:t>
            </a:r>
            <a:r>
              <a:rPr lang="de-DE" dirty="0" smtClean="0"/>
              <a:t> </a:t>
            </a:r>
            <a:r>
              <a:rPr lang="de-DE" dirty="0" err="1" smtClean="0"/>
              <a:t>hotels</a:t>
            </a:r>
            <a:r>
              <a:rPr lang="de-DE" dirty="0" smtClean="0"/>
              <a:t> </a:t>
            </a:r>
            <a:r>
              <a:rPr lang="de-DE" dirty="0" err="1" smtClean="0"/>
              <a:t>always</a:t>
            </a:r>
            <a:r>
              <a:rPr lang="de-DE" dirty="0" smtClean="0"/>
              <a:t> </a:t>
            </a:r>
            <a:r>
              <a:rPr lang="de-DE" dirty="0" err="1" smtClean="0"/>
              <a:t>fully</a:t>
            </a:r>
            <a:r>
              <a:rPr lang="de-DE" dirty="0" smtClean="0"/>
              <a:t> </a:t>
            </a:r>
            <a:r>
              <a:rPr lang="de-DE" dirty="0" err="1" smtClean="0"/>
              <a:t>booked</a:t>
            </a:r>
            <a:r>
              <a:rPr lang="de-DE" dirty="0" smtClean="0"/>
              <a:t> in </a:t>
            </a:r>
            <a:r>
              <a:rPr lang="de-DE" dirty="0" err="1" smtClean="0"/>
              <a:t>summer</a:t>
            </a:r>
            <a:r>
              <a:rPr lang="de-DE" dirty="0"/>
              <a:t> </a:t>
            </a:r>
            <a:r>
              <a:rPr lang="de-DE" dirty="0" smtClean="0"/>
              <a:t>so </a:t>
            </a:r>
            <a:r>
              <a:rPr lang="de-DE" dirty="0" err="1" smtClean="0"/>
              <a:t>they</a:t>
            </a:r>
            <a:r>
              <a:rPr lang="de-DE" dirty="0" smtClean="0"/>
              <a:t> </a:t>
            </a:r>
            <a:r>
              <a:rPr lang="de-DE" dirty="0" err="1" smtClean="0"/>
              <a:t>don‘t</a:t>
            </a:r>
            <a:r>
              <a:rPr lang="de-DE" dirty="0" smtClean="0"/>
              <a:t> </a:t>
            </a:r>
            <a:r>
              <a:rPr lang="de-DE" dirty="0" err="1" smtClean="0"/>
              <a:t>have</a:t>
            </a:r>
            <a:r>
              <a:rPr lang="de-DE" dirty="0" smtClean="0"/>
              <a:t> </a:t>
            </a:r>
            <a:r>
              <a:rPr lang="de-DE" dirty="0" err="1" smtClean="0"/>
              <a:t>to</a:t>
            </a:r>
            <a:r>
              <a:rPr lang="de-DE" dirty="0" smtClean="0"/>
              <a:t> care </a:t>
            </a:r>
            <a:r>
              <a:rPr lang="de-DE" dirty="0" err="1" smtClean="0"/>
              <a:t>about</a:t>
            </a:r>
            <a:r>
              <a:rPr lang="de-DE" dirty="0" smtClean="0"/>
              <a:t> </a:t>
            </a:r>
            <a:r>
              <a:rPr lang="de-DE" dirty="0" err="1" smtClean="0"/>
              <a:t>cancellations</a:t>
            </a:r>
            <a:r>
              <a:rPr lang="de-DE" dirty="0" smtClean="0"/>
              <a:t>? – </a:t>
            </a:r>
            <a:r>
              <a:rPr lang="de-DE" dirty="0" err="1" smtClean="0"/>
              <a:t>We</a:t>
            </a:r>
            <a:r>
              <a:rPr lang="de-DE" dirty="0" smtClean="0"/>
              <a:t> </a:t>
            </a:r>
            <a:r>
              <a:rPr lang="de-DE" dirty="0" err="1" smtClean="0"/>
              <a:t>did</a:t>
            </a:r>
            <a:r>
              <a:rPr lang="de-DE" dirty="0" smtClean="0"/>
              <a:t> not </a:t>
            </a:r>
            <a:r>
              <a:rPr lang="de-DE" dirty="0" err="1" smtClean="0"/>
              <a:t>get</a:t>
            </a:r>
            <a:r>
              <a:rPr lang="de-DE" dirty="0" smtClean="0"/>
              <a:t> </a:t>
            </a:r>
            <a:r>
              <a:rPr lang="de-DE" dirty="0" err="1" smtClean="0"/>
              <a:t>any</a:t>
            </a:r>
            <a:r>
              <a:rPr lang="de-DE" dirty="0" smtClean="0"/>
              <a:t> </a:t>
            </a:r>
            <a:r>
              <a:rPr lang="de-DE" dirty="0" err="1" smtClean="0"/>
              <a:t>occupation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the</a:t>
            </a:r>
            <a:r>
              <a:rPr lang="de-DE" dirty="0" smtClean="0"/>
              <a:t> </a:t>
            </a:r>
            <a:r>
              <a:rPr lang="de-DE" dirty="0" err="1" smtClean="0"/>
              <a:t>two</a:t>
            </a:r>
            <a:r>
              <a:rPr lang="de-DE" dirty="0" smtClean="0"/>
              <a:t> </a:t>
            </a:r>
            <a:r>
              <a:rPr lang="de-DE" dirty="0" err="1" smtClean="0"/>
              <a:t>hotels</a:t>
            </a:r>
            <a:r>
              <a:rPr lang="de-DE" dirty="0" smtClean="0"/>
              <a:t>.</a:t>
            </a:r>
          </a:p>
          <a:p>
            <a:pPr marL="180975" indent="-180975">
              <a:buFont typeface="Arial" panose="020B0604020202020204" pitchFamily="34" charset="0"/>
              <a:buChar char="•"/>
            </a:pPr>
            <a:r>
              <a:rPr lang="de-DE" dirty="0" smtClean="0"/>
              <a:t>But not </a:t>
            </a:r>
            <a:r>
              <a:rPr lang="de-DE" dirty="0" err="1" smtClean="0"/>
              <a:t>everything</a:t>
            </a:r>
            <a:r>
              <a:rPr lang="de-DE" dirty="0" smtClean="0"/>
              <a:t> </a:t>
            </a:r>
            <a:r>
              <a:rPr lang="de-DE" dirty="0" err="1" smtClean="0"/>
              <a:t>is</a:t>
            </a:r>
            <a:r>
              <a:rPr lang="de-DE" dirty="0" smtClean="0"/>
              <a:t> </a:t>
            </a:r>
            <a:r>
              <a:rPr lang="de-DE" dirty="0" err="1" smtClean="0"/>
              <a:t>always</a:t>
            </a:r>
            <a:r>
              <a:rPr lang="de-DE" dirty="0" smtClean="0"/>
              <a:t> just </a:t>
            </a:r>
            <a:r>
              <a:rPr lang="de-DE" dirty="0" err="1" smtClean="0"/>
              <a:t>business</a:t>
            </a:r>
            <a:r>
              <a:rPr lang="de-DE" dirty="0" smtClean="0"/>
              <a:t>…</a:t>
            </a:r>
            <a:endParaRPr lang="de-DE" dirty="0"/>
          </a:p>
        </p:txBody>
      </p:sp>
    </p:spTree>
    <p:extLst>
      <p:ext uri="{BB962C8B-B14F-4D97-AF65-F5344CB8AC3E}">
        <p14:creationId xmlns:p14="http://schemas.microsoft.com/office/powerpoint/2010/main" val="26683212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11611658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smtClean="0"/>
              <a:t>Can a </a:t>
            </a:r>
            <a:r>
              <a:rPr lang="de-DE" dirty="0" err="1" smtClean="0"/>
              <a:t>machine</a:t>
            </a:r>
            <a:r>
              <a:rPr lang="de-DE" dirty="0" smtClean="0"/>
              <a:t> </a:t>
            </a:r>
            <a:r>
              <a:rPr lang="de-DE" dirty="0" err="1" smtClean="0"/>
              <a:t>predict</a:t>
            </a:r>
            <a:r>
              <a:rPr lang="de-DE" dirty="0" smtClean="0"/>
              <a:t> </a:t>
            </a:r>
            <a:r>
              <a:rPr lang="de-DE" dirty="0" err="1" smtClean="0"/>
              <a:t>people‘s</a:t>
            </a:r>
            <a:r>
              <a:rPr lang="de-DE" dirty="0" smtClean="0"/>
              <a:t> </a:t>
            </a:r>
            <a:r>
              <a:rPr lang="de-DE" dirty="0" err="1" smtClean="0"/>
              <a:t>behavior</a:t>
            </a:r>
            <a:r>
              <a:rPr lang="de-DE" dirty="0" smtClean="0"/>
              <a:t> in </a:t>
            </a:r>
            <a:r>
              <a:rPr lang="de-DE" dirty="0" err="1" smtClean="0"/>
              <a:t>the</a:t>
            </a:r>
            <a:r>
              <a:rPr lang="de-DE" dirty="0" smtClean="0"/>
              <a:t> </a:t>
            </a:r>
            <a:r>
              <a:rPr lang="de-DE" dirty="0" err="1" smtClean="0"/>
              <a:t>future</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16381"/>
          <a:stretch/>
        </p:blipFill>
        <p:spPr>
          <a:xfrm>
            <a:off x="0" y="-1828798"/>
            <a:ext cx="12192000" cy="6411433"/>
          </a:xfrm>
          <a:prstGeom prst="rect">
            <a:avLst/>
          </a:prstGeom>
        </p:spPr>
      </p:pic>
    </p:spTree>
    <p:extLst>
      <p:ext uri="{BB962C8B-B14F-4D97-AF65-F5344CB8AC3E}">
        <p14:creationId xmlns:p14="http://schemas.microsoft.com/office/powerpoint/2010/main" val="37081446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672701306"/>
              </p:ext>
            </p:extLst>
          </p:nvPr>
        </p:nvGraphicFramePr>
        <p:xfrm>
          <a:off x="2066730" y="2370857"/>
          <a:ext cx="7776837" cy="2510208"/>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0.891871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0.765818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0.855423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0.691746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0.835123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0.643846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smtClean="0">
                          <a:effectLst/>
                        </a:rPr>
                        <a:t>K-</a:t>
                      </a:r>
                      <a:r>
                        <a:rPr lang="de-DE" sz="2000" u="none" strike="noStrike" dirty="0" err="1" smtClean="0">
                          <a:effectLst/>
                        </a:rPr>
                        <a:t>Fold</a:t>
                      </a:r>
                      <a:r>
                        <a:rPr lang="de-DE" sz="2000" u="none" strike="noStrike" dirty="0" smtClean="0">
                          <a:effectLst/>
                        </a:rPr>
                        <a:t> </a:t>
                      </a:r>
                      <a:r>
                        <a:rPr lang="de-DE" sz="2000" u="none" strike="noStrike" dirty="0" err="1" smtClean="0">
                          <a:effectLst/>
                        </a:rPr>
                        <a:t>Decision</a:t>
                      </a:r>
                      <a:r>
                        <a:rPr lang="de-DE" sz="2000" u="none" strike="noStrike" dirty="0" smtClean="0">
                          <a:effectLst/>
                        </a:rPr>
                        <a:t> </a:t>
                      </a:r>
                      <a:r>
                        <a:rPr lang="de-DE" sz="2000" u="none" strike="noStrike" dirty="0" err="1" smtClean="0">
                          <a:effectLst/>
                        </a:rPr>
                        <a:t>Tree</a:t>
                      </a:r>
                      <a:r>
                        <a:rPr lang="de-DE" sz="2000" u="none" strike="noStrike" dirty="0" smtClean="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b="0" i="0" u="none" strike="noStrike" dirty="0" smtClean="0">
                          <a:solidFill>
                            <a:srgbClr val="000000"/>
                          </a:solidFill>
                          <a:effectLst/>
                          <a:latin typeface="+mn-lt"/>
                        </a:rPr>
                        <a:t>0.819173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Logistic</a:t>
                      </a:r>
                      <a:r>
                        <a:rPr lang="de-DE" sz="2000" u="none" strike="noStrike" dirty="0">
                          <a:effectLst/>
                        </a:rPr>
                        <a:t> Regression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0.792928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0.529230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bl>
          </a:graphicData>
        </a:graphic>
      </p:graphicFrame>
    </p:spTree>
    <p:extLst>
      <p:ext uri="{BB962C8B-B14F-4D97-AF65-F5344CB8AC3E}">
        <p14:creationId xmlns:p14="http://schemas.microsoft.com/office/powerpoint/2010/main" val="132979662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„Nice. </a:t>
            </a:r>
            <a:br>
              <a:rPr lang="de-DE" dirty="0" smtClean="0"/>
            </a:br>
            <a:r>
              <a:rPr lang="de-DE" dirty="0" smtClean="0"/>
              <a:t>But </a:t>
            </a:r>
            <a:r>
              <a:rPr lang="de-DE" dirty="0" err="1" smtClean="0"/>
              <a:t>you</a:t>
            </a:r>
            <a:r>
              <a:rPr lang="de-DE" dirty="0" smtClean="0"/>
              <a:t> </a:t>
            </a:r>
            <a:r>
              <a:rPr lang="de-DE" dirty="0" err="1" smtClean="0"/>
              <a:t>can</a:t>
            </a:r>
            <a:r>
              <a:rPr lang="de-DE" dirty="0" smtClean="0"/>
              <a:t> do </a:t>
            </a:r>
            <a:r>
              <a:rPr lang="de-DE" dirty="0" err="1" smtClean="0"/>
              <a:t>better</a:t>
            </a:r>
            <a:r>
              <a:rPr lang="de-DE" dirty="0" smtClean="0"/>
              <a:t>.“</a:t>
            </a:r>
            <a:endParaRPr lang="de-DE" dirty="0"/>
          </a:p>
        </p:txBody>
      </p:sp>
      <p:sp>
        <p:nvSpPr>
          <p:cNvPr id="4" name="Textplatzhalter 3"/>
          <p:cNvSpPr>
            <a:spLocks noGrp="1"/>
          </p:cNvSpPr>
          <p:nvPr>
            <p:ph type="body" sz="half" idx="2"/>
          </p:nvPr>
        </p:nvSpPr>
        <p:spPr/>
        <p:txBody>
          <a:bodyPr/>
          <a:lstStyle/>
          <a:p>
            <a:r>
              <a:rPr lang="de-DE" dirty="0" err="1" smtClean="0"/>
              <a:t>Accuracy</a:t>
            </a:r>
            <a:r>
              <a:rPr lang="de-DE" dirty="0"/>
              <a:t>	</a:t>
            </a:r>
            <a:r>
              <a:rPr lang="de-DE" dirty="0" smtClean="0"/>
              <a:t>&gt; 90 %</a:t>
            </a:r>
          </a:p>
          <a:p>
            <a:r>
              <a:rPr lang="de-DE" dirty="0" smtClean="0"/>
              <a:t>Kappa	&gt; 80%</a:t>
            </a:r>
            <a:endParaRPr lang="de-DE" dirty="0"/>
          </a:p>
        </p:txBody>
      </p:sp>
      <p:pic>
        <p:nvPicPr>
          <p:cNvPr id="18" name="Bildplatzhalter 17"/>
          <p:cNvPicPr>
            <a:picLocks noGrp="1" noChangeAspect="1"/>
          </p:cNvPicPr>
          <p:nvPr>
            <p:ph type="pic" idx="1"/>
          </p:nvPr>
        </p:nvPicPr>
        <p:blipFill>
          <a:blip r:embed="rId2">
            <a:extLst>
              <a:ext uri="{28A0092B-C50C-407E-A947-70E740481C1C}">
                <a14:useLocalDpi xmlns:a14="http://schemas.microsoft.com/office/drawing/2010/main" val="0"/>
              </a:ext>
            </a:extLst>
          </a:blip>
          <a:srcRect t="29102" b="29102"/>
          <a:stretch>
            <a:fillRect/>
          </a:stretch>
        </p:blipFill>
        <p:spPr/>
      </p:pic>
      <p:sp>
        <p:nvSpPr>
          <p:cNvPr id="3" name="Textfeld 2"/>
          <p:cNvSpPr txBox="1"/>
          <p:nvPr/>
        </p:nvSpPr>
        <p:spPr>
          <a:xfrm>
            <a:off x="8610600" y="3869356"/>
            <a:ext cx="2467470" cy="461665"/>
          </a:xfrm>
          <a:prstGeom prst="rect">
            <a:avLst/>
          </a:prstGeom>
          <a:noFill/>
        </p:spPr>
        <p:txBody>
          <a:bodyPr wrap="none" rtlCol="0">
            <a:spAutoFit/>
          </a:bodyPr>
          <a:lstStyle/>
          <a:p>
            <a:r>
              <a:rPr lang="de-DE" sz="2400" dirty="0" smtClean="0">
                <a:solidFill>
                  <a:schemeClr val="bg1"/>
                </a:solidFill>
              </a:rPr>
              <a:t>(This was </a:t>
            </a:r>
            <a:r>
              <a:rPr lang="de-DE" sz="2400" dirty="0" err="1" smtClean="0">
                <a:solidFill>
                  <a:schemeClr val="bg1"/>
                </a:solidFill>
              </a:rPr>
              <a:t>my</a:t>
            </a:r>
            <a:r>
              <a:rPr lang="de-DE" sz="2400" dirty="0" smtClean="0">
                <a:solidFill>
                  <a:schemeClr val="bg1"/>
                </a:solidFill>
              </a:rPr>
              <a:t> </a:t>
            </a:r>
            <a:r>
              <a:rPr lang="de-DE" sz="2400" dirty="0" err="1" smtClean="0">
                <a:solidFill>
                  <a:schemeClr val="bg1"/>
                </a:solidFill>
              </a:rPr>
              <a:t>tutor</a:t>
            </a:r>
            <a:r>
              <a:rPr lang="de-DE" sz="2400" dirty="0" smtClean="0">
                <a:solidFill>
                  <a:schemeClr val="bg1"/>
                </a:solidFill>
              </a:rPr>
              <a:t>.)</a:t>
            </a:r>
            <a:endParaRPr lang="de-DE" sz="2400" dirty="0">
              <a:solidFill>
                <a:schemeClr val="bg1"/>
              </a:solidFill>
            </a:endParaRPr>
          </a:p>
        </p:txBody>
      </p:sp>
    </p:spTree>
    <p:extLst>
      <p:ext uri="{BB962C8B-B14F-4D97-AF65-F5344CB8AC3E}">
        <p14:creationId xmlns:p14="http://schemas.microsoft.com/office/powerpoint/2010/main" val="12713147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8" y="585216"/>
            <a:ext cx="9806630" cy="1499616"/>
          </a:xfrm>
        </p:spPr>
        <p:txBody>
          <a:bodyPr/>
          <a:lstStyle/>
          <a:p>
            <a:r>
              <a:rPr lang="de-DE" dirty="0" err="1" smtClean="0"/>
              <a:t>And</a:t>
            </a:r>
            <a:r>
              <a:rPr lang="de-DE" dirty="0" smtClean="0"/>
              <a:t> I </a:t>
            </a:r>
            <a:r>
              <a:rPr lang="de-DE" dirty="0" err="1" smtClean="0"/>
              <a:t>tried</a:t>
            </a:r>
            <a:r>
              <a:rPr lang="de-DE" dirty="0" smtClean="0"/>
              <a:t> </a:t>
            </a:r>
            <a:r>
              <a:rPr lang="de-DE" dirty="0" err="1" smtClean="0"/>
              <a:t>harder</a:t>
            </a:r>
            <a:r>
              <a:rPr lang="de-DE" dirty="0" smtClean="0"/>
              <a:t>…</a:t>
            </a:r>
            <a:endParaRPr lang="de-DE" dirty="0"/>
          </a:p>
        </p:txBody>
      </p:sp>
      <p:sp>
        <p:nvSpPr>
          <p:cNvPr id="3" name="Textplatzhalter 2"/>
          <p:cNvSpPr>
            <a:spLocks noGrp="1"/>
          </p:cNvSpPr>
          <p:nvPr>
            <p:ph type="body" idx="1"/>
          </p:nvPr>
        </p:nvSpPr>
        <p:spPr>
          <a:xfrm>
            <a:off x="1024128" y="2073306"/>
            <a:ext cx="2880000" cy="822960"/>
          </a:xfrm>
        </p:spPr>
        <p:txBody>
          <a:bodyPr/>
          <a:lstStyle/>
          <a:p>
            <a:r>
              <a:rPr lang="de-DE" dirty="0" err="1" smtClean="0"/>
              <a:t>Strategies</a:t>
            </a:r>
            <a:endParaRPr lang="de-DE" dirty="0"/>
          </a:p>
        </p:txBody>
      </p:sp>
      <p:sp>
        <p:nvSpPr>
          <p:cNvPr id="4" name="Inhaltsplatzhalter 3"/>
          <p:cNvSpPr>
            <a:spLocks noGrp="1"/>
          </p:cNvSpPr>
          <p:nvPr>
            <p:ph sz="half" idx="2"/>
          </p:nvPr>
        </p:nvSpPr>
        <p:spPr>
          <a:xfrm>
            <a:off x="1024127" y="2861458"/>
            <a:ext cx="3026877" cy="3341572"/>
          </a:xfrm>
        </p:spPr>
        <p:txBody>
          <a:bodyPr>
            <a:noAutofit/>
          </a:bodyPr>
          <a:lstStyle/>
          <a:p>
            <a:pPr marL="182563" indent="-182563">
              <a:buFont typeface="Arial" panose="020B0604020202020204" pitchFamily="34" charset="0"/>
              <a:buChar char="•"/>
            </a:pPr>
            <a:r>
              <a:rPr lang="de-DE" dirty="0" err="1"/>
              <a:t>Standardization</a:t>
            </a:r>
            <a:endParaRPr lang="de-DE" dirty="0"/>
          </a:p>
          <a:p>
            <a:pPr marL="182563" indent="-182563">
              <a:buFont typeface="Arial" panose="020B0604020202020204" pitchFamily="34" charset="0"/>
              <a:buChar char="•"/>
            </a:pPr>
            <a:r>
              <a:rPr lang="de-DE" dirty="0" err="1"/>
              <a:t>Normalization</a:t>
            </a:r>
            <a:endParaRPr lang="de-DE" dirty="0"/>
          </a:p>
          <a:p>
            <a:pPr marL="182563" indent="-182563">
              <a:buFont typeface="Arial" panose="020B0604020202020204" pitchFamily="34" charset="0"/>
              <a:buChar char="•"/>
            </a:pPr>
            <a:r>
              <a:rPr lang="de-DE" dirty="0" err="1"/>
              <a:t>Dummification</a:t>
            </a:r>
            <a:endParaRPr lang="de-DE" dirty="0"/>
          </a:p>
          <a:p>
            <a:pPr marL="182563" indent="-182563">
              <a:buFont typeface="Arial" panose="020B0604020202020204" pitchFamily="34" charset="0"/>
              <a:buChar char="•"/>
            </a:pPr>
            <a:r>
              <a:rPr lang="de-DE" dirty="0" err="1" smtClean="0"/>
              <a:t>Outlier</a:t>
            </a:r>
            <a:r>
              <a:rPr lang="de-DE" dirty="0" smtClean="0"/>
              <a:t> </a:t>
            </a:r>
            <a:r>
              <a:rPr lang="de-DE" dirty="0" err="1" smtClean="0"/>
              <a:t>deletion</a:t>
            </a:r>
            <a:endParaRPr lang="de-DE" dirty="0"/>
          </a:p>
          <a:p>
            <a:pPr marL="182563" indent="-182563">
              <a:buFont typeface="Arial" panose="020B0604020202020204" pitchFamily="34" charset="0"/>
              <a:buChar char="•"/>
            </a:pPr>
            <a:r>
              <a:rPr lang="de-DE" dirty="0" err="1" smtClean="0"/>
              <a:t>Correlation</a:t>
            </a:r>
            <a:r>
              <a:rPr lang="de-DE" dirty="0" smtClean="0"/>
              <a:t> Matrix</a:t>
            </a:r>
            <a:endParaRPr lang="de-DE" dirty="0"/>
          </a:p>
          <a:p>
            <a:pPr marL="182563" indent="-182563">
              <a:buFont typeface="Arial" panose="020B0604020202020204" pitchFamily="34" charset="0"/>
              <a:buChar char="•"/>
            </a:pPr>
            <a:r>
              <a:rPr lang="de-DE" dirty="0"/>
              <a:t>Feature </a:t>
            </a:r>
            <a:r>
              <a:rPr lang="de-DE" dirty="0" err="1" smtClean="0"/>
              <a:t>selection</a:t>
            </a:r>
            <a:endParaRPr lang="de-DE" dirty="0"/>
          </a:p>
          <a:p>
            <a:pPr marL="182563" indent="-182563">
              <a:buFont typeface="Arial" panose="020B0604020202020204" pitchFamily="34" charset="0"/>
              <a:buChar char="•"/>
            </a:pPr>
            <a:r>
              <a:rPr lang="de-DE" dirty="0" smtClean="0"/>
              <a:t>Splitting </a:t>
            </a:r>
            <a:r>
              <a:rPr lang="de-DE" dirty="0" err="1" smtClean="0"/>
              <a:t>hotel</a:t>
            </a:r>
            <a:r>
              <a:rPr lang="de-DE" dirty="0" smtClean="0"/>
              <a:t> </a:t>
            </a:r>
            <a:r>
              <a:rPr lang="de-DE" dirty="0" err="1" smtClean="0"/>
              <a:t>data</a:t>
            </a:r>
            <a:endParaRPr lang="de-DE" dirty="0" smtClean="0"/>
          </a:p>
          <a:p>
            <a:pPr marL="182563" indent="-182563">
              <a:buFont typeface="Arial" panose="020B0604020202020204" pitchFamily="34" charset="0"/>
              <a:buChar char="•"/>
            </a:pPr>
            <a:r>
              <a:rPr lang="de-DE" dirty="0" smtClean="0"/>
              <a:t>Different </a:t>
            </a:r>
            <a:r>
              <a:rPr lang="de-DE" dirty="0" err="1" smtClean="0"/>
              <a:t>random</a:t>
            </a:r>
            <a:r>
              <a:rPr lang="de-DE" dirty="0" smtClean="0"/>
              <a:t> </a:t>
            </a:r>
            <a:r>
              <a:rPr lang="de-DE" dirty="0" err="1" smtClean="0"/>
              <a:t>states</a:t>
            </a:r>
            <a:r>
              <a:rPr lang="de-DE" dirty="0" smtClean="0"/>
              <a:t>.</a:t>
            </a:r>
            <a:endParaRPr lang="de-DE" dirty="0"/>
          </a:p>
          <a:p>
            <a:endParaRPr lang="de-DE" dirty="0"/>
          </a:p>
        </p:txBody>
      </p:sp>
      <p:sp>
        <p:nvSpPr>
          <p:cNvPr id="5" name="Textplatzhalter 4"/>
          <p:cNvSpPr>
            <a:spLocks noGrp="1"/>
          </p:cNvSpPr>
          <p:nvPr>
            <p:ph type="body" sz="quarter" idx="3"/>
          </p:nvPr>
        </p:nvSpPr>
        <p:spPr>
          <a:xfrm>
            <a:off x="4879611" y="2073306"/>
            <a:ext cx="6150243" cy="822960"/>
          </a:xfrm>
        </p:spPr>
        <p:txBody>
          <a:bodyPr/>
          <a:lstStyle/>
          <a:p>
            <a:r>
              <a:rPr lang="de-DE" dirty="0" err="1" smtClean="0"/>
              <a:t>Classification</a:t>
            </a:r>
            <a:r>
              <a:rPr lang="de-DE" dirty="0" smtClean="0"/>
              <a:t> </a:t>
            </a:r>
            <a:r>
              <a:rPr lang="de-DE" dirty="0" err="1" smtClean="0"/>
              <a:t>Methods</a:t>
            </a:r>
            <a:endParaRPr lang="de-DE" dirty="0"/>
          </a:p>
        </p:txBody>
      </p:sp>
      <p:sp>
        <p:nvSpPr>
          <p:cNvPr id="7" name="Inhaltsplatzhalter 3"/>
          <p:cNvSpPr txBox="1">
            <a:spLocks/>
          </p:cNvSpPr>
          <p:nvPr/>
        </p:nvSpPr>
        <p:spPr>
          <a:xfrm>
            <a:off x="4879612"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err="1" smtClean="0"/>
              <a:t>Logistic</a:t>
            </a:r>
            <a:r>
              <a:rPr lang="de-DE" dirty="0" smtClean="0"/>
              <a:t> Regression</a:t>
            </a:r>
          </a:p>
          <a:p>
            <a:pPr marL="177800" indent="-177800">
              <a:buFont typeface="Arial" panose="020B0604020202020204" pitchFamily="34" charset="0"/>
              <a:buChar char="•"/>
            </a:pPr>
            <a:r>
              <a:rPr lang="de-DE" dirty="0" err="1" smtClean="0"/>
              <a:t>Decision</a:t>
            </a:r>
            <a:r>
              <a:rPr lang="de-DE" dirty="0" smtClean="0"/>
              <a:t> </a:t>
            </a:r>
            <a:r>
              <a:rPr lang="de-DE" dirty="0" err="1" smtClean="0"/>
              <a:t>Tree</a:t>
            </a:r>
            <a:r>
              <a:rPr lang="de-DE" dirty="0" smtClean="0"/>
              <a:t> </a:t>
            </a:r>
          </a:p>
          <a:p>
            <a:pPr marL="177800" indent="-177800">
              <a:buFont typeface="Arial" panose="020B0604020202020204" pitchFamily="34" charset="0"/>
              <a:buChar char="•"/>
            </a:pPr>
            <a:r>
              <a:rPr lang="de-DE" dirty="0" smtClean="0"/>
              <a:t>K-</a:t>
            </a:r>
            <a:r>
              <a:rPr lang="de-DE" dirty="0" err="1" smtClean="0"/>
              <a:t>Fold</a:t>
            </a:r>
            <a:r>
              <a:rPr lang="de-DE" dirty="0" smtClean="0"/>
              <a:t> </a:t>
            </a:r>
            <a:r>
              <a:rPr lang="de-DE" dirty="0" err="1" smtClean="0"/>
              <a:t>Decision</a:t>
            </a:r>
            <a:r>
              <a:rPr lang="de-DE" dirty="0" smtClean="0"/>
              <a:t> </a:t>
            </a:r>
            <a:r>
              <a:rPr lang="de-DE" dirty="0" err="1" smtClean="0"/>
              <a:t>Tree</a:t>
            </a:r>
            <a:endParaRPr lang="de-DE" dirty="0" smtClean="0"/>
          </a:p>
          <a:p>
            <a:pPr marL="177800" indent="-177800">
              <a:buFont typeface="Arial" panose="020B0604020202020204" pitchFamily="34" charset="0"/>
              <a:buChar char="•"/>
            </a:pPr>
            <a:r>
              <a:rPr lang="de-DE" dirty="0" smtClean="0"/>
              <a:t>KNN</a:t>
            </a:r>
          </a:p>
          <a:p>
            <a:pPr marL="177800" indent="-177800">
              <a:buFont typeface="Arial" panose="020B0604020202020204" pitchFamily="34" charset="0"/>
              <a:buChar char="•"/>
            </a:pPr>
            <a:r>
              <a:rPr lang="de-DE" dirty="0" smtClean="0"/>
              <a:t>Random </a:t>
            </a:r>
            <a:r>
              <a:rPr lang="de-DE" dirty="0" err="1" smtClean="0"/>
              <a:t>Forest</a:t>
            </a:r>
            <a:endParaRPr lang="de-DE" dirty="0" smtClean="0"/>
          </a:p>
          <a:p>
            <a:pPr marL="177800" indent="-177800">
              <a:buFont typeface="Arial" panose="020B0604020202020204" pitchFamily="34" charset="0"/>
              <a:buChar char="•"/>
            </a:pPr>
            <a:r>
              <a:rPr lang="de-DE" dirty="0" smtClean="0"/>
              <a:t>Ada </a:t>
            </a:r>
            <a:r>
              <a:rPr lang="de-DE" dirty="0" err="1" smtClean="0"/>
              <a:t>Boost</a:t>
            </a:r>
            <a:r>
              <a:rPr lang="de-DE" dirty="0" smtClean="0"/>
              <a:t> </a:t>
            </a:r>
            <a:r>
              <a:rPr lang="de-DE" dirty="0" err="1" smtClean="0"/>
              <a:t>Classifier</a:t>
            </a:r>
            <a:endParaRPr lang="de-DE" dirty="0" smtClean="0"/>
          </a:p>
          <a:p>
            <a:endParaRPr lang="de-DE" dirty="0" smtClean="0"/>
          </a:p>
          <a:p>
            <a:endParaRPr lang="de-DE" dirty="0"/>
          </a:p>
        </p:txBody>
      </p:sp>
      <p:sp>
        <p:nvSpPr>
          <p:cNvPr id="8" name="Inhaltsplatzhalter 3"/>
          <p:cNvSpPr txBox="1">
            <a:spLocks/>
          </p:cNvSpPr>
          <p:nvPr/>
        </p:nvSpPr>
        <p:spPr>
          <a:xfrm>
            <a:off x="8451009"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a:t>Gradient </a:t>
            </a:r>
            <a:r>
              <a:rPr lang="de-DE" dirty="0" err="1"/>
              <a:t>Boosting</a:t>
            </a:r>
            <a:r>
              <a:rPr lang="de-DE" dirty="0"/>
              <a:t> </a:t>
            </a:r>
            <a:br>
              <a:rPr lang="de-DE" dirty="0"/>
            </a:br>
            <a:r>
              <a:rPr lang="de-DE" dirty="0" err="1"/>
              <a:t>Classifier</a:t>
            </a:r>
            <a:endParaRPr lang="de-DE" dirty="0"/>
          </a:p>
          <a:p>
            <a:pPr marL="177800" indent="-177800">
              <a:buFont typeface="Arial" panose="020B0604020202020204" pitchFamily="34" charset="0"/>
              <a:buChar char="•"/>
            </a:pPr>
            <a:r>
              <a:rPr lang="de-DE" dirty="0" err="1" smtClean="0"/>
              <a:t>XgBoost</a:t>
            </a:r>
            <a:r>
              <a:rPr lang="de-DE" dirty="0"/>
              <a:t> </a:t>
            </a:r>
            <a:r>
              <a:rPr lang="de-DE" dirty="0" err="1" smtClean="0"/>
              <a:t>Classifier</a:t>
            </a:r>
            <a:endParaRPr lang="de-DE" dirty="0" smtClean="0"/>
          </a:p>
          <a:p>
            <a:pPr marL="177800" indent="-177800">
              <a:buFont typeface="Arial" panose="020B0604020202020204" pitchFamily="34" charset="0"/>
              <a:buChar char="•"/>
            </a:pPr>
            <a:r>
              <a:rPr lang="de-DE" dirty="0" err="1" smtClean="0"/>
              <a:t>Cat</a:t>
            </a:r>
            <a:r>
              <a:rPr lang="de-DE" dirty="0" smtClean="0"/>
              <a:t> </a:t>
            </a:r>
            <a:r>
              <a:rPr lang="de-DE" dirty="0" err="1" smtClean="0"/>
              <a:t>Boost</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Extra </a:t>
            </a:r>
            <a:r>
              <a:rPr lang="de-DE" dirty="0" err="1" smtClean="0"/>
              <a:t>Trees</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LGBM </a:t>
            </a:r>
            <a:r>
              <a:rPr lang="de-DE" dirty="0" err="1" smtClean="0"/>
              <a:t>Classifier</a:t>
            </a:r>
            <a:endParaRPr lang="de-DE" dirty="0" smtClean="0"/>
          </a:p>
          <a:p>
            <a:pPr marL="177800" indent="-177800">
              <a:buFont typeface="Arial" panose="020B0604020202020204" pitchFamily="34" charset="0"/>
              <a:buChar char="•"/>
            </a:pPr>
            <a:r>
              <a:rPr lang="de-DE" dirty="0" err="1" smtClean="0"/>
              <a:t>Voting</a:t>
            </a:r>
            <a:r>
              <a:rPr lang="de-DE" dirty="0" smtClean="0"/>
              <a:t> </a:t>
            </a:r>
            <a:r>
              <a:rPr lang="de-DE" dirty="0" err="1" smtClean="0"/>
              <a:t>Classifier</a:t>
            </a:r>
            <a:endParaRPr lang="de-DE" dirty="0" smtClean="0"/>
          </a:p>
          <a:p>
            <a:endParaRPr lang="de-DE" dirty="0"/>
          </a:p>
        </p:txBody>
      </p:sp>
      <p:cxnSp>
        <p:nvCxnSpPr>
          <p:cNvPr id="10" name="Gerader Verbinder 9"/>
          <p:cNvCxnSpPr/>
          <p:nvPr/>
        </p:nvCxnSpPr>
        <p:spPr>
          <a:xfrm rot="5400000">
            <a:off x="477297"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a:xfrm rot="5400000">
            <a:off x="4329855"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790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19845"/>
          <a:stretch/>
        </p:blipFill>
        <p:spPr>
          <a:xfrm>
            <a:off x="0" y="-1625120"/>
            <a:ext cx="12192000" cy="6466624"/>
          </a:xfrm>
          <a:prstGeom prst="rect">
            <a:avLst/>
          </a:prstGeom>
        </p:spPr>
      </p:pic>
    </p:spTree>
    <p:extLst>
      <p:ext uri="{BB962C8B-B14F-4D97-AF65-F5344CB8AC3E}">
        <p14:creationId xmlns:p14="http://schemas.microsoft.com/office/powerpoint/2010/main" val="26409562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411925147"/>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0.894053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0.770164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Extra </a:t>
                      </a:r>
                      <a:r>
                        <a:rPr lang="de-DE" sz="2000" u="none" strike="noStrike" dirty="0" err="1">
                          <a:effectLst/>
                        </a:rPr>
                        <a:t>Trees</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0.889774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0.759985</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Voting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0.879414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0.735213</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Cat</a:t>
                      </a:r>
                      <a:r>
                        <a:rPr lang="de-DE" sz="2000" u="none" strike="noStrike" dirty="0">
                          <a:effectLst/>
                        </a:rPr>
                        <a:t> </a:t>
                      </a:r>
                      <a:r>
                        <a:rPr lang="de-DE" sz="2000" u="none" strike="noStrike" dirty="0" err="1">
                          <a:effectLst/>
                        </a:rPr>
                        <a:t>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0.876730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0.733468</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XgBoost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0.868258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0.714031</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LGBM</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0.863476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0.706467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0.856094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0.693108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Gradient </a:t>
                      </a:r>
                      <a:r>
                        <a:rPr lang="de-DE" sz="2000" u="none" strike="noStrike" dirty="0" err="1">
                          <a:effectLst/>
                        </a:rPr>
                        <a:t>Boosting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0.849425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0.668910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0.835794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0.646068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Ada Boost Classifier</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0.838520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0.644882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Logistic Regression</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0.794313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0.535256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33879672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Problem: </a:t>
            </a:r>
            <a:br>
              <a:rPr lang="de-DE" dirty="0" smtClean="0"/>
            </a:br>
            <a:r>
              <a:rPr lang="de-DE" dirty="0" err="1" smtClean="0"/>
              <a:t>imbalanced</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3117" b="25882"/>
          <a:stretch/>
        </p:blipFill>
        <p:spPr>
          <a:xfrm>
            <a:off x="0" y="-70727"/>
            <a:ext cx="12192000" cy="4651604"/>
          </a:xfrm>
          <a:prstGeom prst="rect">
            <a:avLst/>
          </a:prstGeom>
        </p:spPr>
      </p:pic>
    </p:spTree>
    <p:extLst>
      <p:ext uri="{BB962C8B-B14F-4D97-AF65-F5344CB8AC3E}">
        <p14:creationId xmlns:p14="http://schemas.microsoft.com/office/powerpoint/2010/main" val="132971093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0757"/>
          <a:stretch/>
        </p:blipFill>
        <p:spPr>
          <a:xfrm>
            <a:off x="0" y="-1961420"/>
            <a:ext cx="12192000" cy="6533419"/>
          </a:xfrm>
          <a:prstGeom prst="rect">
            <a:avLst/>
          </a:prstGeom>
        </p:spPr>
      </p:pic>
    </p:spTree>
    <p:extLst>
      <p:ext uri="{BB962C8B-B14F-4D97-AF65-F5344CB8AC3E}">
        <p14:creationId xmlns:p14="http://schemas.microsoft.com/office/powerpoint/2010/main" val="34810828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Oversampling</a:t>
            </a:r>
            <a:r>
              <a:rPr lang="de-DE" dirty="0" smtClean="0"/>
              <a:t> </a:t>
            </a:r>
            <a:r>
              <a:rPr lang="de-DE" dirty="0" err="1" smtClean="0"/>
              <a:t>with</a:t>
            </a:r>
            <a:r>
              <a:rPr lang="de-DE" dirty="0" smtClean="0"/>
              <a:t> </a:t>
            </a:r>
            <a:r>
              <a:rPr lang="de-DE" dirty="0" err="1" smtClean="0"/>
              <a:t>smote</a:t>
            </a:r>
            <a:endParaRPr lang="de-DE" dirty="0"/>
          </a:p>
        </p:txBody>
      </p:sp>
      <p:sp>
        <p:nvSpPr>
          <p:cNvPr id="3" name="Inhaltsplatzhalter 2"/>
          <p:cNvSpPr>
            <a:spLocks noGrp="1"/>
          </p:cNvSpPr>
          <p:nvPr>
            <p:ph idx="1"/>
          </p:nvPr>
        </p:nvSpPr>
        <p:spPr/>
        <p:txBody>
          <a:bodyPr>
            <a:normAutofit fontScale="92500"/>
          </a:bodyPr>
          <a:lstStyle/>
          <a:p>
            <a:r>
              <a:rPr lang="en-US" dirty="0"/>
              <a:t>SMOTE is an oversampling algorithm that relies on the concept of nearest neighbors to create its synthetic data. Proposed back in </a:t>
            </a:r>
            <a:r>
              <a:rPr lang="en-US" dirty="0">
                <a:hlinkClick r:id="rId2"/>
              </a:rPr>
              <a:t>2002 by Chawla et. al</a:t>
            </a:r>
            <a:r>
              <a:rPr lang="en-US" dirty="0"/>
              <a:t>., SMOTE has become one of the most popular algorithms for oversampling. </a:t>
            </a:r>
          </a:p>
          <a:p>
            <a:r>
              <a:rPr lang="en-US" dirty="0"/>
              <a:t>The simplest case of oversampling is simply called oversampling or </a:t>
            </a:r>
            <a:r>
              <a:rPr lang="en-US" dirty="0" err="1"/>
              <a:t>upsampling</a:t>
            </a:r>
            <a:r>
              <a:rPr lang="en-US" dirty="0"/>
              <a:t>, meaning a method used to duplicate randomly selected data observations from the outnumbered class. </a:t>
            </a:r>
          </a:p>
          <a:p>
            <a:r>
              <a:rPr lang="en-US" dirty="0"/>
              <a:t>Oversampling’s purpose is for us to feel confident the data we generate are real examples of already existing data. This inherently comes with the issue of creating more of the same data we currently have, without adding any diversity to our dataset, and producing effects such as overfitting. </a:t>
            </a:r>
          </a:p>
          <a:p>
            <a:r>
              <a:rPr lang="en-US" dirty="0"/>
              <a:t>Hence, if overfitting affects our training due to randomly generated, </a:t>
            </a:r>
            <a:r>
              <a:rPr lang="en-US" dirty="0" err="1"/>
              <a:t>upsampled</a:t>
            </a:r>
            <a:r>
              <a:rPr lang="en-US" dirty="0"/>
              <a:t> data– or if plain oversampling is not suitable for the task at hand– we could resort to another, smarter oversampling technique known as synthetic data generation.</a:t>
            </a:r>
          </a:p>
          <a:p>
            <a:endParaRPr lang="de-DE" dirty="0"/>
          </a:p>
        </p:txBody>
      </p:sp>
    </p:spTree>
    <p:extLst>
      <p:ext uri="{BB962C8B-B14F-4D97-AF65-F5344CB8AC3E}">
        <p14:creationId xmlns:p14="http://schemas.microsoft.com/office/powerpoint/2010/main" val="22009361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Finally</a:t>
            </a:r>
            <a:r>
              <a:rPr lang="de-DE" dirty="0" smtClean="0"/>
              <a:t> THE </a:t>
            </a:r>
            <a:r>
              <a:rPr lang="de-DE" dirty="0" err="1" smtClean="0"/>
              <a:t>Miracle</a:t>
            </a:r>
            <a:r>
              <a:rPr lang="de-DE" dirty="0" smtClean="0"/>
              <a:t>…</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4007297748"/>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Random </a:t>
                      </a:r>
                      <a:r>
                        <a:rPr lang="de-DE" sz="2000" b="0" i="0" u="none" strike="noStrike" dirty="0" err="1">
                          <a:solidFill>
                            <a:srgbClr val="000000"/>
                          </a:solidFill>
                          <a:effectLst/>
                          <a:latin typeface="+mn-lt"/>
                        </a:rPr>
                        <a:t>Forest</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0.931811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0.863627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Extra </a:t>
                      </a:r>
                      <a:r>
                        <a:rPr lang="de-DE" sz="2000" b="0" i="0" u="none" strike="noStrike" dirty="0" err="1">
                          <a:solidFill>
                            <a:srgbClr val="000000"/>
                          </a:solidFill>
                          <a:effectLst/>
                          <a:latin typeface="+mn-lt"/>
                        </a:rPr>
                        <a:t>Trees</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0.930645</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0.861290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a:t>
                      </a:r>
                      <a:r>
                        <a:rPr lang="de-DE" sz="2000" b="0" i="0" u="none" strike="noStrike" dirty="0" err="1">
                          <a:solidFill>
                            <a:srgbClr val="000000"/>
                          </a:solidFill>
                          <a:effectLst/>
                          <a:latin typeface="+mn-lt"/>
                        </a:rPr>
                        <a:t>Fold</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0.904816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0.809642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Voting</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0.894484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0.788964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Cat 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0.876487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0.752982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XgBoost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0.870488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0.740984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LGBM</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0.866389</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0.732787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KNN</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0.842260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0.684540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Gradient Boosting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0.840927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0.681851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Ada Boost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0.839293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0.678582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231944308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What Is Revenue Per Available Room (RevPAR)?</a:t>
            </a:r>
          </a:p>
        </p:txBody>
      </p:sp>
      <p:sp>
        <p:nvSpPr>
          <p:cNvPr id="3" name="Inhaltsplatzhalter 2"/>
          <p:cNvSpPr>
            <a:spLocks noGrp="1"/>
          </p:cNvSpPr>
          <p:nvPr>
            <p:ph idx="1"/>
          </p:nvPr>
        </p:nvSpPr>
        <p:spPr/>
        <p:txBody>
          <a:bodyPr/>
          <a:lstStyle/>
          <a:p>
            <a:r>
              <a:rPr lang="en-US" dirty="0" smtClean="0"/>
              <a:t>Revenue </a:t>
            </a:r>
            <a:r>
              <a:rPr lang="en-US" dirty="0"/>
              <a:t>per available room (RevPAR) is a metric used in the hospitality industry to measure hotel performance. The measurement is calculated by multiplying a hotel's average daily room rate (ADR) by its occupancy rate. RevPAR is also calculated by dividing a hotel's total room revenue by the total number of available rooms in the period being measured.</a:t>
            </a:r>
          </a:p>
          <a:p>
            <a:endParaRPr lang="de-DE" dirty="0"/>
          </a:p>
        </p:txBody>
      </p:sp>
    </p:spTree>
    <p:extLst>
      <p:ext uri="{BB962C8B-B14F-4D97-AF65-F5344CB8AC3E}">
        <p14:creationId xmlns:p14="http://schemas.microsoft.com/office/powerpoint/2010/main" val="6588593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err="1" smtClean="0"/>
              <a:t>Thank</a:t>
            </a:r>
            <a:r>
              <a:rPr lang="de-DE" dirty="0" smtClean="0"/>
              <a:t> </a:t>
            </a:r>
            <a:r>
              <a:rPr lang="de-DE" dirty="0" err="1" smtClean="0"/>
              <a:t>you</a:t>
            </a:r>
            <a:endParaRPr lang="de-DE" dirty="0"/>
          </a:p>
        </p:txBody>
      </p:sp>
      <p:sp>
        <p:nvSpPr>
          <p:cNvPr id="3" name="Untertitel 2"/>
          <p:cNvSpPr>
            <a:spLocks noGrp="1"/>
          </p:cNvSpPr>
          <p:nvPr>
            <p:ph type="subTitle" idx="1"/>
          </p:nvPr>
        </p:nvSpPr>
        <p:spPr/>
        <p:txBody>
          <a:bodyPr>
            <a:normAutofit/>
          </a:bodyPr>
          <a:lstStyle/>
          <a:p>
            <a:r>
              <a:rPr lang="de-DE" sz="2800" cap="all" dirty="0">
                <a:latin typeface="+mj-lt"/>
              </a:rPr>
              <a:t>Diana Jaffé</a:t>
            </a:r>
            <a:r>
              <a:rPr lang="de-DE" dirty="0"/>
              <a:t/>
            </a:r>
            <a:br>
              <a:rPr lang="de-DE" dirty="0"/>
            </a:br>
            <a:r>
              <a:rPr lang="de-DE" dirty="0"/>
              <a:t>Code Academy</a:t>
            </a:r>
          </a:p>
          <a:p>
            <a:r>
              <a:rPr lang="de-DE" dirty="0"/>
              <a:t>June </a:t>
            </a:r>
            <a:r>
              <a:rPr lang="de-DE" dirty="0" smtClean="0"/>
              <a:t>11,2021</a:t>
            </a:r>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2593"/>
          <a:stretch/>
        </p:blipFill>
        <p:spPr>
          <a:xfrm>
            <a:off x="0" y="-685480"/>
            <a:ext cx="12192000" cy="5267105"/>
          </a:xfrm>
          <a:prstGeom prst="rect">
            <a:avLst/>
          </a:prstGeom>
        </p:spPr>
      </p:pic>
    </p:spTree>
    <p:extLst>
      <p:ext uri="{BB962C8B-B14F-4D97-AF65-F5344CB8AC3E}">
        <p14:creationId xmlns:p14="http://schemas.microsoft.com/office/powerpoint/2010/main" val="1111938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HOTELs: „</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de-DE" dirty="0" err="1" smtClean="0"/>
              <a:t>Where</a:t>
            </a:r>
            <a:r>
              <a:rPr lang="de-DE" dirty="0" smtClean="0"/>
              <a:t> </a:t>
            </a:r>
            <a:r>
              <a:rPr lang="de-DE" dirty="0" err="1" smtClean="0"/>
              <a:t>does</a:t>
            </a:r>
            <a:r>
              <a:rPr lang="de-DE" dirty="0" smtClean="0"/>
              <a:t> </a:t>
            </a:r>
            <a:r>
              <a:rPr lang="de-DE" dirty="0" err="1" smtClean="0"/>
              <a:t>the</a:t>
            </a:r>
            <a:r>
              <a:rPr lang="de-DE" dirty="0" smtClean="0"/>
              <a:t> </a:t>
            </a:r>
            <a:r>
              <a:rPr lang="de-DE" dirty="0" err="1" smtClean="0"/>
              <a:t>data</a:t>
            </a:r>
            <a:r>
              <a:rPr lang="de-DE" dirty="0" smtClean="0"/>
              <a:t> </a:t>
            </a:r>
            <a:r>
              <a:rPr lang="de-DE" dirty="0" err="1" smtClean="0"/>
              <a:t>come</a:t>
            </a:r>
            <a:r>
              <a:rPr lang="de-DE" dirty="0" smtClean="0"/>
              <a:t> </a:t>
            </a:r>
            <a:r>
              <a:rPr lang="de-DE" dirty="0" err="1" smtClean="0"/>
              <a:t>from</a:t>
            </a:r>
            <a:r>
              <a:rPr lang="de-DE" dirty="0" smtClean="0"/>
              <a:t>?</a:t>
            </a:r>
          </a:p>
          <a:p>
            <a:pPr marL="182563" indent="-182563">
              <a:buFont typeface="Arial" panose="020B0604020202020204" pitchFamily="34" charset="0"/>
              <a:buChar char="•"/>
            </a:pPr>
            <a:r>
              <a:rPr lang="de-DE" dirty="0" smtClean="0"/>
              <a:t>A </a:t>
            </a:r>
            <a:r>
              <a:rPr lang="de-DE" dirty="0" err="1" smtClean="0"/>
              <a:t>tiny</a:t>
            </a:r>
            <a:r>
              <a:rPr lang="de-DE" dirty="0" smtClean="0"/>
              <a:t> </a:t>
            </a:r>
            <a:r>
              <a:rPr lang="de-DE" dirty="0" err="1" smtClean="0"/>
              <a:t>little</a:t>
            </a:r>
            <a:r>
              <a:rPr lang="de-DE" dirty="0" smtClean="0"/>
              <a:t> </a:t>
            </a:r>
            <a:r>
              <a:rPr lang="de-DE" dirty="0" err="1" smtClean="0"/>
              <a:t>bit</a:t>
            </a:r>
            <a:r>
              <a:rPr lang="de-DE" dirty="0" smtClean="0"/>
              <a:t> </a:t>
            </a:r>
            <a:r>
              <a:rPr lang="de-DE" dirty="0" err="1" smtClean="0"/>
              <a:t>about</a:t>
            </a:r>
            <a:r>
              <a:rPr lang="de-DE" dirty="0" smtClean="0"/>
              <a:t> </a:t>
            </a:r>
            <a:r>
              <a:rPr lang="de-DE" dirty="0" err="1" smtClean="0"/>
              <a:t>the</a:t>
            </a:r>
            <a:r>
              <a:rPr lang="de-DE" dirty="0" smtClean="0"/>
              <a:t> </a:t>
            </a:r>
            <a:r>
              <a:rPr lang="de-DE" dirty="0" err="1" smtClean="0"/>
              <a:t>Portugese</a:t>
            </a:r>
            <a:r>
              <a:rPr lang="de-DE" dirty="0" smtClean="0"/>
              <a:t> </a:t>
            </a:r>
            <a:r>
              <a:rPr lang="de-DE" dirty="0" err="1" smtClean="0"/>
              <a:t>travel</a:t>
            </a:r>
            <a:r>
              <a:rPr lang="de-DE" dirty="0" smtClean="0"/>
              <a:t> </a:t>
            </a:r>
            <a:r>
              <a:rPr lang="de-DE" dirty="0" err="1" smtClean="0"/>
              <a:t>market</a:t>
            </a:r>
            <a:r>
              <a:rPr lang="de-DE" dirty="0" smtClean="0"/>
              <a:t>.</a:t>
            </a:r>
          </a:p>
          <a:p>
            <a:pPr marL="182563" indent="-182563">
              <a:buFont typeface="Arial" panose="020B0604020202020204" pitchFamily="34" charset="0"/>
              <a:buChar char="•"/>
            </a:pPr>
            <a:r>
              <a:rPr lang="de-DE" dirty="0" smtClean="0"/>
              <a:t>Hidden </a:t>
            </a:r>
            <a:r>
              <a:rPr lang="de-DE" dirty="0" err="1" smtClean="0"/>
              <a:t>secrets</a:t>
            </a:r>
            <a:r>
              <a:rPr lang="de-DE" dirty="0" smtClean="0"/>
              <a:t> in </a:t>
            </a:r>
            <a:r>
              <a:rPr lang="de-DE" dirty="0" err="1" smtClean="0"/>
              <a:t>the</a:t>
            </a:r>
            <a:r>
              <a:rPr lang="de-DE" dirty="0" smtClean="0"/>
              <a:t> </a:t>
            </a:r>
            <a:r>
              <a:rPr lang="de-DE" dirty="0" err="1" smtClean="0"/>
              <a:t>data</a:t>
            </a:r>
            <a:r>
              <a:rPr lang="de-DE" dirty="0" smtClean="0"/>
              <a:t>.</a:t>
            </a:r>
          </a:p>
          <a:p>
            <a:pPr marL="182563" indent="-182563">
              <a:buFont typeface="Arial" panose="020B0604020202020204" pitchFamily="34" charset="0"/>
              <a:buChar char="•"/>
            </a:pPr>
            <a:r>
              <a:rPr lang="de-DE" dirty="0" err="1" smtClean="0"/>
              <a:t>Machine</a:t>
            </a:r>
            <a:r>
              <a:rPr lang="de-DE" dirty="0" smtClean="0"/>
              <a:t> Learning: Can „</a:t>
            </a:r>
            <a:r>
              <a:rPr lang="de-DE" dirty="0" err="1" smtClean="0"/>
              <a:t>the</a:t>
            </a:r>
            <a:r>
              <a:rPr lang="de-DE" dirty="0" smtClean="0"/>
              <a:t> </a:t>
            </a:r>
            <a:r>
              <a:rPr lang="de-DE" dirty="0" err="1" smtClean="0"/>
              <a:t>machine</a:t>
            </a:r>
            <a:r>
              <a:rPr lang="de-DE" dirty="0" smtClean="0"/>
              <a:t>“ </a:t>
            </a:r>
            <a:r>
              <a:rPr lang="de-DE" dirty="0" err="1" smtClean="0"/>
              <a:t>foretell</a:t>
            </a:r>
            <a:r>
              <a:rPr lang="de-DE" dirty="0" smtClean="0"/>
              <a:t> </a:t>
            </a:r>
            <a:r>
              <a:rPr lang="de-DE" dirty="0" err="1" smtClean="0"/>
              <a:t>people‘s</a:t>
            </a:r>
            <a:r>
              <a:rPr lang="de-DE" dirty="0" smtClean="0"/>
              <a:t> </a:t>
            </a:r>
            <a:r>
              <a:rPr lang="de-DE" dirty="0" err="1" smtClean="0"/>
              <a:t>behavior</a:t>
            </a:r>
            <a:r>
              <a:rPr lang="de-DE" dirty="0" smtClean="0"/>
              <a:t>?</a:t>
            </a:r>
            <a:endParaRPr lang="de-DE" dirty="0"/>
          </a:p>
        </p:txBody>
      </p:sp>
    </p:spTree>
    <p:extLst>
      <p:ext uri="{BB962C8B-B14F-4D97-AF65-F5344CB8AC3E}">
        <p14:creationId xmlns:p14="http://schemas.microsoft.com/office/powerpoint/2010/main" val="35262068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the</a:t>
            </a:r>
            <a:r>
              <a:rPr lang="de-DE" dirty="0" smtClean="0"/>
              <a:t> </a:t>
            </a:r>
            <a:r>
              <a:rPr lang="de-DE" dirty="0" err="1" smtClean="0"/>
              <a:t>portugese</a:t>
            </a:r>
            <a:r>
              <a:rPr lang="de-DE" dirty="0" smtClean="0"/>
              <a:t> </a:t>
            </a:r>
            <a:r>
              <a:rPr lang="de-DE" dirty="0" err="1" smtClean="0"/>
              <a:t>touristic</a:t>
            </a:r>
            <a:r>
              <a:rPr lang="de-DE" dirty="0" smtClean="0"/>
              <a:t> Market - 2018</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en-US" dirty="0" smtClean="0"/>
              <a:t>Tourism made 8.52</a:t>
            </a:r>
            <a:r>
              <a:rPr lang="en-US" dirty="0"/>
              <a:t>% of the </a:t>
            </a:r>
            <a:r>
              <a:rPr lang="en-US" dirty="0" err="1" smtClean="0"/>
              <a:t>Portugese</a:t>
            </a:r>
            <a:r>
              <a:rPr lang="en-US" dirty="0" smtClean="0"/>
              <a:t> GDP </a:t>
            </a:r>
            <a:r>
              <a:rPr lang="en-US" dirty="0"/>
              <a:t>in </a:t>
            </a:r>
            <a:r>
              <a:rPr lang="en-US" dirty="0" smtClean="0"/>
              <a:t>2018. </a:t>
            </a:r>
          </a:p>
          <a:p>
            <a:pPr marL="182563" indent="-182563">
              <a:buFont typeface="Arial" panose="020B0604020202020204" pitchFamily="34" charset="0"/>
              <a:buChar char="•"/>
            </a:pPr>
            <a:r>
              <a:rPr lang="de-DE" dirty="0" smtClean="0"/>
              <a:t>International </a:t>
            </a:r>
            <a:r>
              <a:rPr lang="de-DE" dirty="0" err="1" smtClean="0"/>
              <a:t>travelers</a:t>
            </a:r>
            <a:r>
              <a:rPr lang="de-DE" dirty="0" smtClean="0"/>
              <a:t> </a:t>
            </a:r>
            <a:r>
              <a:rPr lang="de-DE" dirty="0" err="1" smtClean="0"/>
              <a:t>make</a:t>
            </a:r>
            <a:r>
              <a:rPr lang="de-DE" dirty="0" smtClean="0"/>
              <a:t> 71% </a:t>
            </a:r>
            <a:r>
              <a:rPr lang="de-DE" dirty="0" err="1" smtClean="0"/>
              <a:t>of</a:t>
            </a:r>
            <a:r>
              <a:rPr lang="de-DE" dirty="0" smtClean="0"/>
              <a:t> </a:t>
            </a:r>
            <a:r>
              <a:rPr lang="de-DE" dirty="0" err="1" smtClean="0"/>
              <a:t>the</a:t>
            </a:r>
            <a:r>
              <a:rPr lang="de-DE" dirty="0" smtClean="0"/>
              <a:t> 57.6m </a:t>
            </a: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dirty="0" smtClean="0"/>
              <a:t>.</a:t>
            </a:r>
          </a:p>
          <a:p>
            <a:pPr marL="182563" indent="-182563">
              <a:buFont typeface="Arial" panose="020B0604020202020204" pitchFamily="34" charset="0"/>
              <a:buChar char="•"/>
            </a:pPr>
            <a:r>
              <a:rPr lang="de-DE" dirty="0" smtClean="0"/>
              <a:t>This </a:t>
            </a:r>
            <a:r>
              <a:rPr lang="de-DE" dirty="0" err="1" smtClean="0"/>
              <a:t>equals</a:t>
            </a:r>
            <a:r>
              <a:rPr lang="de-DE" dirty="0" smtClean="0"/>
              <a:t> 12.7m </a:t>
            </a:r>
            <a:r>
              <a:rPr lang="de-DE" dirty="0" err="1" smtClean="0"/>
              <a:t>arrivals</a:t>
            </a:r>
            <a:r>
              <a:rPr lang="de-DE" dirty="0" smtClean="0"/>
              <a:t> </a:t>
            </a:r>
            <a:r>
              <a:rPr lang="de-DE" dirty="0" err="1" smtClean="0"/>
              <a:t>of</a:t>
            </a:r>
            <a:r>
              <a:rPr lang="de-DE" dirty="0" smtClean="0"/>
              <a:t> international </a:t>
            </a:r>
            <a:r>
              <a:rPr lang="de-DE" dirty="0" err="1" smtClean="0"/>
              <a:t>guests</a:t>
            </a:r>
            <a:r>
              <a:rPr lang="de-DE" dirty="0" smtClean="0"/>
              <a:t>.</a:t>
            </a:r>
          </a:p>
          <a:p>
            <a:pPr marL="182563" indent="-182563">
              <a:buFont typeface="Arial" panose="020B0604020202020204" pitchFamily="34" charset="0"/>
              <a:buChar char="•"/>
            </a:pP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i="1" dirty="0" smtClean="0"/>
              <a:t> </a:t>
            </a:r>
            <a:r>
              <a:rPr lang="de-DE" dirty="0" err="1" smtClean="0"/>
              <a:t>have</a:t>
            </a:r>
            <a:r>
              <a:rPr lang="de-DE" dirty="0" smtClean="0"/>
              <a:t> </a:t>
            </a:r>
            <a:r>
              <a:rPr lang="de-DE" dirty="0" err="1" smtClean="0"/>
              <a:t>dropped</a:t>
            </a:r>
            <a:r>
              <a:rPr lang="de-DE" dirty="0" smtClean="0"/>
              <a:t> in a </a:t>
            </a:r>
            <a:r>
              <a:rPr lang="de-DE" dirty="0" err="1" smtClean="0"/>
              <a:t>range</a:t>
            </a:r>
            <a:r>
              <a:rPr lang="de-DE" dirty="0" smtClean="0"/>
              <a:t> </a:t>
            </a:r>
            <a:r>
              <a:rPr lang="de-DE" dirty="0" err="1" smtClean="0"/>
              <a:t>from</a:t>
            </a:r>
            <a:r>
              <a:rPr lang="de-DE" dirty="0" smtClean="0"/>
              <a:t> 1% - 5% </a:t>
            </a:r>
            <a:r>
              <a:rPr lang="de-DE" dirty="0" err="1" smtClean="0"/>
              <a:t>since</a:t>
            </a:r>
            <a:r>
              <a:rPr lang="de-DE" dirty="0" smtClean="0"/>
              <a:t> 2016.</a:t>
            </a:r>
          </a:p>
          <a:p>
            <a:pPr marL="182563" indent="-182563">
              <a:buFont typeface="Arial" panose="020B0604020202020204" pitchFamily="34" charset="0"/>
              <a:buChar char="•"/>
            </a:pPr>
            <a:r>
              <a:rPr lang="de-DE" dirty="0" err="1" smtClean="0"/>
              <a:t>RevPAR</a:t>
            </a:r>
            <a:r>
              <a:rPr lang="de-DE" dirty="0" smtClean="0"/>
              <a:t> </a:t>
            </a:r>
            <a:r>
              <a:rPr lang="de-DE" dirty="0" err="1" smtClean="0"/>
              <a:t>has</a:t>
            </a:r>
            <a:r>
              <a:rPr lang="de-DE" dirty="0" smtClean="0"/>
              <a:t> </a:t>
            </a:r>
            <a:r>
              <a:rPr lang="de-DE" dirty="0" err="1" smtClean="0"/>
              <a:t>nevertheless</a:t>
            </a:r>
            <a:r>
              <a:rPr lang="de-DE" dirty="0" smtClean="0"/>
              <a:t> </a:t>
            </a:r>
            <a:r>
              <a:rPr lang="de-DE" dirty="0" err="1" smtClean="0"/>
              <a:t>increased</a:t>
            </a:r>
            <a:r>
              <a:rPr lang="de-DE" dirty="0" smtClean="0"/>
              <a:t>.</a:t>
            </a:r>
          </a:p>
        </p:txBody>
      </p:sp>
    </p:spTree>
    <p:extLst>
      <p:ext uri="{BB962C8B-B14F-4D97-AF65-F5344CB8AC3E}">
        <p14:creationId xmlns:p14="http://schemas.microsoft.com/office/powerpoint/2010/main" val="25829413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rotWithShape="1">
          <a:blip r:embed="rId2"/>
          <a:srcRect t="13173"/>
          <a:stretch/>
        </p:blipFill>
        <p:spPr>
          <a:xfrm>
            <a:off x="2236270" y="1522526"/>
            <a:ext cx="7719460" cy="5287834"/>
          </a:xfrm>
          <a:prstGeom prst="rect">
            <a:avLst/>
          </a:prstGeom>
        </p:spPr>
      </p:pic>
      <p:sp>
        <p:nvSpPr>
          <p:cNvPr id="2" name="Titel 1"/>
          <p:cNvSpPr>
            <a:spLocks noGrp="1"/>
          </p:cNvSpPr>
          <p:nvPr>
            <p:ph type="title"/>
          </p:nvPr>
        </p:nvSpPr>
        <p:spPr>
          <a:xfrm>
            <a:off x="1024128" y="585216"/>
            <a:ext cx="9842794" cy="1499616"/>
          </a:xfrm>
        </p:spPr>
        <p:txBody>
          <a:bodyPr>
            <a:normAutofit/>
          </a:bodyPr>
          <a:lstStyle/>
          <a:p>
            <a:r>
              <a:rPr lang="de-DE" dirty="0" err="1" smtClean="0"/>
              <a:t>tourist</a:t>
            </a:r>
            <a:r>
              <a:rPr lang="de-DE" dirty="0" smtClean="0"/>
              <a:t> </a:t>
            </a:r>
            <a:r>
              <a:rPr lang="de-DE" dirty="0" err="1" smtClean="0"/>
              <a:t>arrivals</a:t>
            </a:r>
            <a:r>
              <a:rPr lang="de-DE" dirty="0" smtClean="0"/>
              <a:t> AT </a:t>
            </a:r>
            <a:r>
              <a:rPr lang="de-DE" dirty="0" err="1" smtClean="0"/>
              <a:t>accomodation</a:t>
            </a:r>
            <a:r>
              <a:rPr lang="de-DE" dirty="0" smtClean="0"/>
              <a:t> Providers in </a:t>
            </a:r>
            <a:r>
              <a:rPr lang="de-DE" dirty="0"/>
              <a:t>Portugal </a:t>
            </a:r>
            <a:r>
              <a:rPr lang="de-DE" dirty="0" smtClean="0"/>
              <a:t>2009 – 2019 in mill.</a:t>
            </a:r>
            <a:endParaRPr lang="de-DE" sz="2000" dirty="0"/>
          </a:p>
        </p:txBody>
      </p:sp>
    </p:spTree>
    <p:extLst>
      <p:ext uri="{BB962C8B-B14F-4D97-AF65-F5344CB8AC3E}">
        <p14:creationId xmlns:p14="http://schemas.microsoft.com/office/powerpoint/2010/main" val="2315312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Market </a:t>
            </a:r>
            <a:r>
              <a:rPr lang="de-DE" dirty="0" err="1" smtClean="0"/>
              <a:t>information</a:t>
            </a:r>
            <a:endParaRPr lang="de-DE" dirty="0"/>
          </a:p>
        </p:txBody>
      </p:sp>
      <p:pic>
        <p:nvPicPr>
          <p:cNvPr id="3" name="Grafik 2"/>
          <p:cNvPicPr>
            <a:picLocks noChangeAspect="1"/>
          </p:cNvPicPr>
          <p:nvPr/>
        </p:nvPicPr>
        <p:blipFill rotWithShape="1">
          <a:blip r:embed="rId2">
            <a:extLst>
              <a:ext uri="{28A0092B-C50C-407E-A947-70E740481C1C}">
                <a14:useLocalDpi xmlns:a14="http://schemas.microsoft.com/office/drawing/2010/main" val="0"/>
              </a:ext>
            </a:extLst>
          </a:blip>
          <a:srcRect l="5736" t="28772" r="5739" b="27439"/>
          <a:stretch/>
        </p:blipFill>
        <p:spPr>
          <a:xfrm>
            <a:off x="547036" y="2502568"/>
            <a:ext cx="11097928" cy="3878981"/>
          </a:xfrm>
          <a:prstGeom prst="rect">
            <a:avLst/>
          </a:prstGeom>
        </p:spPr>
      </p:pic>
      <p:pic>
        <p:nvPicPr>
          <p:cNvPr id="5" name="Grafik 4"/>
          <p:cNvPicPr>
            <a:picLocks noChangeAspect="1"/>
          </p:cNvPicPr>
          <p:nvPr/>
        </p:nvPicPr>
        <p:blipFill rotWithShape="1">
          <a:blip r:embed="rId3">
            <a:extLst>
              <a:ext uri="{28A0092B-C50C-407E-A947-70E740481C1C}">
                <a14:useLocalDpi xmlns:a14="http://schemas.microsoft.com/office/drawing/2010/main" val="0"/>
              </a:ext>
            </a:extLst>
          </a:blip>
          <a:srcRect l="78814" t="6737" r="4922" b="87363"/>
          <a:stretch/>
        </p:blipFill>
        <p:spPr>
          <a:xfrm>
            <a:off x="9893167" y="534546"/>
            <a:ext cx="1782278" cy="456857"/>
          </a:xfrm>
          <a:prstGeom prst="rect">
            <a:avLst/>
          </a:prstGeom>
        </p:spPr>
      </p:pic>
    </p:spTree>
    <p:extLst>
      <p:ext uri="{BB962C8B-B14F-4D97-AF65-F5344CB8AC3E}">
        <p14:creationId xmlns:p14="http://schemas.microsoft.com/office/powerpoint/2010/main" val="27204264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9282" y="0"/>
            <a:ext cx="10922718" cy="7717848"/>
          </a:xfrm>
          <a:prstGeom prst="rect">
            <a:avLst/>
          </a:prstGeom>
        </p:spPr>
      </p:pic>
    </p:spTree>
    <p:extLst>
      <p:ext uri="{BB962C8B-B14F-4D97-AF65-F5344CB8AC3E}">
        <p14:creationId xmlns:p14="http://schemas.microsoft.com/office/powerpoint/2010/main" val="18246676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Beauty - </a:t>
            </a:r>
            <a:r>
              <a:rPr lang="de-DE" dirty="0" err="1" smtClean="0"/>
              <a:t>of</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r>
              <a:rPr lang="de-DE" dirty="0" err="1" smtClean="0"/>
              <a:t>Good</a:t>
            </a:r>
            <a:r>
              <a:rPr lang="de-DE" dirty="0" smtClean="0"/>
              <a:t> Data </a:t>
            </a:r>
            <a:r>
              <a:rPr lang="de-DE" dirty="0" err="1" smtClean="0"/>
              <a:t>Paints</a:t>
            </a:r>
            <a:r>
              <a:rPr lang="de-DE" dirty="0" smtClean="0"/>
              <a:t> A Picture </a:t>
            </a:r>
            <a:br>
              <a:rPr lang="de-DE" dirty="0" smtClean="0"/>
            </a:br>
            <a:r>
              <a:rPr lang="de-DE" dirty="0" err="1" smtClean="0"/>
              <a:t>Of</a:t>
            </a:r>
            <a:r>
              <a:rPr lang="de-DE" dirty="0" smtClean="0"/>
              <a:t> The World.</a:t>
            </a:r>
            <a:endParaRPr lang="de-DE" dirty="0"/>
          </a:p>
        </p:txBody>
      </p:sp>
      <p:pic>
        <p:nvPicPr>
          <p:cNvPr id="9" name="Grafik 8"/>
          <p:cNvPicPr>
            <a:picLocks noChangeAspect="1"/>
          </p:cNvPicPr>
          <p:nvPr/>
        </p:nvPicPr>
        <p:blipFill rotWithShape="1">
          <a:blip r:embed="rId2">
            <a:extLst>
              <a:ext uri="{28A0092B-C50C-407E-A947-70E740481C1C}">
                <a14:useLocalDpi xmlns:a14="http://schemas.microsoft.com/office/drawing/2010/main" val="0"/>
              </a:ext>
            </a:extLst>
          </a:blip>
          <a:srcRect l="5770" t="58" b="29299"/>
          <a:stretch/>
        </p:blipFill>
        <p:spPr>
          <a:xfrm>
            <a:off x="0" y="-188628"/>
            <a:ext cx="12192000" cy="4760628"/>
          </a:xfrm>
          <a:prstGeom prst="rect">
            <a:avLst/>
          </a:prstGeom>
        </p:spPr>
      </p:pic>
    </p:spTree>
    <p:extLst>
      <p:ext uri="{BB962C8B-B14F-4D97-AF65-F5344CB8AC3E}">
        <p14:creationId xmlns:p14="http://schemas.microsoft.com/office/powerpoint/2010/main" val="420631210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0</TotalTime>
  <Words>609</Words>
  <Application>Microsoft Office PowerPoint</Application>
  <PresentationFormat>Breitbild</PresentationFormat>
  <Paragraphs>211</Paragraphs>
  <Slides>36</Slides>
  <Notes>0</Notes>
  <HiddenSlides>4</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36</vt:i4>
      </vt:variant>
    </vt:vector>
  </HeadingPairs>
  <TitlesOfParts>
    <vt:vector size="42" baseType="lpstr">
      <vt:lpstr>Arial</vt:lpstr>
      <vt:lpstr>Courier New</vt:lpstr>
      <vt:lpstr>Tw Cen MT</vt:lpstr>
      <vt:lpstr>Tw Cen MT Condensed</vt:lpstr>
      <vt:lpstr>Wingdings 3</vt:lpstr>
      <vt:lpstr>Integral</vt:lpstr>
      <vt:lpstr>Hotel Bookings:  „To Cancel or not to cancel“</vt:lpstr>
      <vt:lpstr>Hotel Bookings:  „To Cancel or not to cancel“</vt:lpstr>
      <vt:lpstr>Hotel Bookings:  „To Cancel or not to cancel“</vt:lpstr>
      <vt:lpstr>HOTELs: „To cancel or not to cancel“</vt:lpstr>
      <vt:lpstr>the portugese touristic Market - 2018</vt:lpstr>
      <vt:lpstr>tourist arrivals AT accomodation Providers in Portugal 2009 – 2019 in mill.</vt:lpstr>
      <vt:lpstr>Market information</vt:lpstr>
      <vt:lpstr>PowerPoint-Präsentation</vt:lpstr>
      <vt:lpstr>THE Beauty - of data</vt:lpstr>
      <vt:lpstr>KPI</vt:lpstr>
      <vt:lpstr>Data structure</vt:lpstr>
      <vt:lpstr>Findings</vt:lpstr>
      <vt:lpstr>Mean ADR changes by season / Month</vt:lpstr>
      <vt:lpstr>ADR by Adults only / Families (TRAVEL/CANCELLATION)</vt:lpstr>
      <vt:lpstr>bookings by country and hotel type</vt:lpstr>
      <vt:lpstr>bookings and cancellations by country</vt:lpstr>
      <vt:lpstr>bookings and cancellations by country</vt:lpstr>
      <vt:lpstr>bookings and cancellations by country</vt:lpstr>
      <vt:lpstr>CANCELLATion Rate per month in %</vt:lpstr>
      <vt:lpstr>Travel Rate (positive for no cancellation)</vt:lpstr>
      <vt:lpstr>Most cancellations affect children</vt:lpstr>
      <vt:lpstr>PowerPoint-Präsentation</vt:lpstr>
      <vt:lpstr>Travel and cancellation Rates by travel constellations: Singles, Families, groups etc.</vt:lpstr>
      <vt:lpstr>Life (and business) begins Where data ends</vt:lpstr>
      <vt:lpstr>PowerPoint-Präsentation</vt:lpstr>
      <vt:lpstr>Can a machine predict people‘s behavior in the future?</vt:lpstr>
      <vt:lpstr>Trying to tackle the cancellation question</vt:lpstr>
      <vt:lpstr>„Nice.  But you can do better.“</vt:lpstr>
      <vt:lpstr>And I tried harder…</vt:lpstr>
      <vt:lpstr>Trying to tackle the cancellation question</vt:lpstr>
      <vt:lpstr>The Problem:  imbalanced data</vt:lpstr>
      <vt:lpstr>PowerPoint-Präsentation</vt:lpstr>
      <vt:lpstr>Oversampling with smote</vt:lpstr>
      <vt:lpstr>Finally THE Miracle…</vt:lpstr>
      <vt:lpstr>What Is Revenue Per Available Room (RevPAR)?</vt:lpstr>
      <vt:lpstr>Thank you</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Bookings:  „To Cancel or not to cancel“</dc:title>
  <dc:creator>Diana Jaffé</dc:creator>
  <cp:lastModifiedBy>Diana Jaffé</cp:lastModifiedBy>
  <cp:revision>80</cp:revision>
  <dcterms:created xsi:type="dcterms:W3CDTF">2021-06-09T14:50:24Z</dcterms:created>
  <dcterms:modified xsi:type="dcterms:W3CDTF">2021-06-16T08:32:00Z</dcterms:modified>
</cp:coreProperties>
</file>

<file path=docProps/thumbnail.jpeg>
</file>